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3"/>
  </p:notesMasterIdLst>
  <p:sldIdLst>
    <p:sldId id="256" r:id="rId3"/>
    <p:sldId id="316" r:id="rId4"/>
    <p:sldId id="320" r:id="rId5"/>
    <p:sldId id="261" r:id="rId6"/>
    <p:sldId id="262" r:id="rId7"/>
    <p:sldId id="263" r:id="rId8"/>
    <p:sldId id="259" r:id="rId9"/>
    <p:sldId id="264" r:id="rId10"/>
    <p:sldId id="317"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92"/>
    <p:restoredTop sz="94705"/>
  </p:normalViewPr>
  <p:slideViewPr>
    <p:cSldViewPr snapToGrid="0">
      <p:cViewPr varScale="1">
        <p:scale>
          <a:sx n="102" d="100"/>
          <a:sy n="102" d="100"/>
        </p:scale>
        <p:origin x="22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967AB-3753-6948-A546-8F1CAD0B4FCC}" type="datetimeFigureOut">
              <a:rPr lang="en-US" smtClean="0"/>
              <a:t>10/21/24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F9C53-89AD-C142-8353-6D131A6D023E}" type="slidenum">
              <a:rPr lang="en-US" smtClean="0"/>
              <a:t>‹#›</a:t>
            </a:fld>
            <a:endParaRPr lang="en-US"/>
          </a:p>
        </p:txBody>
      </p:sp>
    </p:spTree>
    <p:extLst>
      <p:ext uri="{BB962C8B-B14F-4D97-AF65-F5344CB8AC3E}">
        <p14:creationId xmlns:p14="http://schemas.microsoft.com/office/powerpoint/2010/main" val="3007574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CF9C53-89AD-C142-8353-6D131A6D023E}" type="slidenum">
              <a:rPr lang="en-US" smtClean="0"/>
              <a:t>5</a:t>
            </a:fld>
            <a:endParaRPr lang="en-US"/>
          </a:p>
        </p:txBody>
      </p:sp>
    </p:spTree>
    <p:extLst>
      <p:ext uri="{BB962C8B-B14F-4D97-AF65-F5344CB8AC3E}">
        <p14:creationId xmlns:p14="http://schemas.microsoft.com/office/powerpoint/2010/main" val="410316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552A-BC47-E7CE-EA80-7DF1249329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918F02-2C57-09BC-2549-6994BEDB8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4EA0F4-4FA2-CA42-1B05-0D33E6C9F911}"/>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5" name="Footer Placeholder 4">
            <a:extLst>
              <a:ext uri="{FF2B5EF4-FFF2-40B4-BE49-F238E27FC236}">
                <a16:creationId xmlns:a16="http://schemas.microsoft.com/office/drawing/2014/main" id="{07A5F56A-C0D8-F0BA-098C-1A4C78987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BA1E7-3EAB-0F0B-6FD0-6E1B36FCAAE9}"/>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38906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13636-4DBE-37CC-B415-195A30308E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31EE0F-D59B-CC43-1587-E76096EC89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AC315-05DA-0D8A-B213-DA78C7F4CCAE}"/>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5" name="Footer Placeholder 4">
            <a:extLst>
              <a:ext uri="{FF2B5EF4-FFF2-40B4-BE49-F238E27FC236}">
                <a16:creationId xmlns:a16="http://schemas.microsoft.com/office/drawing/2014/main" id="{B6261CCC-3A99-48A2-9A91-541EBE9119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9DF3F-504F-EE2B-DC59-08992F12B6F7}"/>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3032015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280082-116B-1DC5-C577-3CF6876FD7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C1629D-2DEC-6226-DA11-CED93EB0BD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FCEDA-916C-ACD2-9082-F47A34E9993B}"/>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5" name="Footer Placeholder 4">
            <a:extLst>
              <a:ext uri="{FF2B5EF4-FFF2-40B4-BE49-F238E27FC236}">
                <a16:creationId xmlns:a16="http://schemas.microsoft.com/office/drawing/2014/main" id="{6AB2083B-3780-2902-D448-D18317EA6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8D718C-B24B-299B-AFE4-AB2FE4D9EC9D}"/>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12258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D9E0-FCAF-C543-821C-1C02730B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B9859B-ED94-164C-9633-6787F6C5E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22048E-0DEC-674A-B333-BFE3D5653799}"/>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5" name="Footer Placeholder 4">
            <a:extLst>
              <a:ext uri="{FF2B5EF4-FFF2-40B4-BE49-F238E27FC236}">
                <a16:creationId xmlns:a16="http://schemas.microsoft.com/office/drawing/2014/main" id="{1D0D2704-A0BB-954E-922C-6AC8141DB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F3556-2661-BB4F-9381-7CC0C2B5638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201499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5358-1708-1643-8176-39D672110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7480D-D8E9-6447-B0F5-223D7B260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897EE-9B47-8A45-BFF1-311345CF7A4D}"/>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5" name="Footer Placeholder 4">
            <a:extLst>
              <a:ext uri="{FF2B5EF4-FFF2-40B4-BE49-F238E27FC236}">
                <a16:creationId xmlns:a16="http://schemas.microsoft.com/office/drawing/2014/main" id="{2A0C7B8C-E873-7842-AA80-0AA80015E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F8970-5C15-1747-B3CF-047E3313DA0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9954773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C6DA-B304-DF47-9240-30FE15A5B0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004DE4-438B-9B4C-A718-000BDCBF3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2014E-FD09-774D-BE46-85714CCCBA93}"/>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5" name="Footer Placeholder 4">
            <a:extLst>
              <a:ext uri="{FF2B5EF4-FFF2-40B4-BE49-F238E27FC236}">
                <a16:creationId xmlns:a16="http://schemas.microsoft.com/office/drawing/2014/main" id="{E25AE0AF-65A8-5D4B-A47E-4437851A3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0F6FB-73D7-364C-B95D-E284CE67B53F}"/>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9311431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65B3-59F5-E246-B9A9-1CE46AA7E3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A14C04-261F-EE4C-B47C-7116AE95F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5B5A9-4D9D-1D45-AFEB-ACC66F895B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271FB3-27E7-604F-920F-8CE90F8802EE}"/>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6" name="Footer Placeholder 5">
            <a:extLst>
              <a:ext uri="{FF2B5EF4-FFF2-40B4-BE49-F238E27FC236}">
                <a16:creationId xmlns:a16="http://schemas.microsoft.com/office/drawing/2014/main" id="{F8E6EB76-DE06-9A48-9F97-EAF749661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A6396-357B-CD49-B4C9-FFDA5D46093C}"/>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566931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BA8E-6E32-1941-8512-63F7E6268D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71C035-716F-1D4A-A612-A6FD4BA6E7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5C4AF-B569-B943-ABFB-D91E7C137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BB02C-DE6F-6040-8731-52A474C5A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FB29E-4928-BB46-9F0B-7FB6DA964F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96CBE-A731-7A43-B98E-BAA147692522}"/>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8" name="Footer Placeholder 7">
            <a:extLst>
              <a:ext uri="{FF2B5EF4-FFF2-40B4-BE49-F238E27FC236}">
                <a16:creationId xmlns:a16="http://schemas.microsoft.com/office/drawing/2014/main" id="{24868EE7-446E-5546-9FF3-AD864C2057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47C90-4375-2C43-AC84-BA32BAB62ADD}"/>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788303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B635-8093-3045-AE7A-333FB2D10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0D542D-3827-6F40-9BAD-24AC10586E49}"/>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4" name="Footer Placeholder 3">
            <a:extLst>
              <a:ext uri="{FF2B5EF4-FFF2-40B4-BE49-F238E27FC236}">
                <a16:creationId xmlns:a16="http://schemas.microsoft.com/office/drawing/2014/main" id="{3597DD36-F9F2-1442-894A-777FBEC35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3CF74F-9337-634E-B741-823D662CC493}"/>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4183475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975AEF-7E05-2E48-910F-7EC1581C3AF4}"/>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3" name="Footer Placeholder 2">
            <a:extLst>
              <a:ext uri="{FF2B5EF4-FFF2-40B4-BE49-F238E27FC236}">
                <a16:creationId xmlns:a16="http://schemas.microsoft.com/office/drawing/2014/main" id="{23DD68CC-87D7-AD49-ACE5-F6C2B3ACB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AAE68-AEE8-084A-A20F-E43CDF1BE81C}"/>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629193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E8B5-79B3-BD43-B632-1DE8DBD84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BBA8AD-3B16-714E-A1D7-FC12928EB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C17811-DC6C-2A4B-A8F2-B553C2913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DD299-AF93-0642-841A-F52F764E8DBB}"/>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6" name="Footer Placeholder 5">
            <a:extLst>
              <a:ext uri="{FF2B5EF4-FFF2-40B4-BE49-F238E27FC236}">
                <a16:creationId xmlns:a16="http://schemas.microsoft.com/office/drawing/2014/main" id="{C6388702-C2E7-F347-A527-92AF93E70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2C60F-DE93-044B-A876-5F77EAC24CC7}"/>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4125517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63A7-3209-F700-F84B-E3DD71D7A1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1B945-F879-67B7-5010-B0FD75C9B0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E63CE-9750-A4A7-C462-8BDD273B9C41}"/>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5" name="Footer Placeholder 4">
            <a:extLst>
              <a:ext uri="{FF2B5EF4-FFF2-40B4-BE49-F238E27FC236}">
                <a16:creationId xmlns:a16="http://schemas.microsoft.com/office/drawing/2014/main" id="{0C8CCD14-F19F-FD21-BF1E-7F67F63C4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ED2563-7B26-4F76-9C8D-1336EC6BC3F9}"/>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8015562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137C-737F-EC43-BE71-6EE5B1F48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0E1674-C0AA-6549-80B4-126B45EA9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EDB1C-AE3F-774E-A4B1-25C231304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ADF37-4D80-4C47-82B4-990F4BDD8330}"/>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6" name="Footer Placeholder 5">
            <a:extLst>
              <a:ext uri="{FF2B5EF4-FFF2-40B4-BE49-F238E27FC236}">
                <a16:creationId xmlns:a16="http://schemas.microsoft.com/office/drawing/2014/main" id="{B2C4AAA4-5E28-134D-B2CE-7CE61E081C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4A800-4B7A-7D43-9C74-E486D8AF8122}"/>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858891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0679-0BC5-9140-ABC3-87D73C1132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A3AD6B-34AE-D64F-85E6-051CBA7CAC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ACA4B-7F62-0F4C-9127-27490084CF04}"/>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5" name="Footer Placeholder 4">
            <a:extLst>
              <a:ext uri="{FF2B5EF4-FFF2-40B4-BE49-F238E27FC236}">
                <a16:creationId xmlns:a16="http://schemas.microsoft.com/office/drawing/2014/main" id="{F9183585-D62E-3D44-B8E3-87E35BDDD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922E0-C8F7-964F-943C-AFD8BAC3B49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42722642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B1275-C796-554D-A3F5-4CEA1C8019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EF304-242C-5743-8BA4-C429F42929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6FC00-6868-FD42-9BCD-2302EF5CCB56}"/>
              </a:ext>
            </a:extLst>
          </p:cNvPr>
          <p:cNvSpPr>
            <a:spLocks noGrp="1"/>
          </p:cNvSpPr>
          <p:nvPr>
            <p:ph type="dt" sz="half" idx="10"/>
          </p:nvPr>
        </p:nvSpPr>
        <p:spPr/>
        <p:txBody>
          <a:bodyPr/>
          <a:lstStyle/>
          <a:p>
            <a:fld id="{3660C501-31CB-1248-A4FB-13373DD8556C}" type="datetimeFigureOut">
              <a:rPr lang="en-US" smtClean="0"/>
              <a:t>10/21/24</a:t>
            </a:fld>
            <a:endParaRPr lang="en-US"/>
          </a:p>
        </p:txBody>
      </p:sp>
      <p:sp>
        <p:nvSpPr>
          <p:cNvPr id="5" name="Footer Placeholder 4">
            <a:extLst>
              <a:ext uri="{FF2B5EF4-FFF2-40B4-BE49-F238E27FC236}">
                <a16:creationId xmlns:a16="http://schemas.microsoft.com/office/drawing/2014/main" id="{40E1E1C5-E495-7C4D-8C08-952D2E25C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35A47-36CA-974E-801E-ECCE93E8C9D1}"/>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4102720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48D3-7DB3-5870-5ECF-68750FCA36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95120-C321-D1A2-856A-18770BF8E3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B22BF4-610F-0A96-A3DE-683EA8A8C0CC}"/>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5" name="Footer Placeholder 4">
            <a:extLst>
              <a:ext uri="{FF2B5EF4-FFF2-40B4-BE49-F238E27FC236}">
                <a16:creationId xmlns:a16="http://schemas.microsoft.com/office/drawing/2014/main" id="{85F56BF2-2D81-4026-D9C6-564E638926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E4386-7B9A-A289-8A74-1D2502BDEC99}"/>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1391401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D3BE6-E964-8C6C-D55A-32CD4C8CB5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435AC8-5B1C-B8C5-16D2-A19BFD5489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D05E0B-4CD7-431A-E055-1228476A44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A94567-C77F-DF81-B4A9-7F44D9662BB1}"/>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6" name="Footer Placeholder 5">
            <a:extLst>
              <a:ext uri="{FF2B5EF4-FFF2-40B4-BE49-F238E27FC236}">
                <a16:creationId xmlns:a16="http://schemas.microsoft.com/office/drawing/2014/main" id="{FA5BD7F5-8AB6-9838-3F59-BD58976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C78A3E-7CCD-6067-B9EF-ED98594A77CB}"/>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22550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22E69-AB67-F22D-574E-CD3A55F167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BE7792-0215-624A-466A-C0AC8B078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9BE4A2-A6D8-32D3-DFE1-8FAD1BAEC2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BCB7AE-DB92-EAFE-DD21-A2A7D247D8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EC2951-5916-4263-E689-317D8C97DF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77BD75-4FF2-ADB0-EFCA-F38ACDB75B6E}"/>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8" name="Footer Placeholder 7">
            <a:extLst>
              <a:ext uri="{FF2B5EF4-FFF2-40B4-BE49-F238E27FC236}">
                <a16:creationId xmlns:a16="http://schemas.microsoft.com/office/drawing/2014/main" id="{ACCF1E29-1931-C4C0-9DA5-1C2439E967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BC8268-88B9-4E1E-929B-ED0C94BFEA71}"/>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44646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6805-0265-F0BE-C614-C16FE41B67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3C1A28-99EF-9357-19D8-50AEAF6538FC}"/>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4" name="Footer Placeholder 3">
            <a:extLst>
              <a:ext uri="{FF2B5EF4-FFF2-40B4-BE49-F238E27FC236}">
                <a16:creationId xmlns:a16="http://schemas.microsoft.com/office/drawing/2014/main" id="{D4F475C0-A0B9-2AA8-02C8-3CCEFD339A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0839C1-08E6-F992-D5AA-960C4F386679}"/>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1533898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A20DA-2E1C-5452-62C8-1261DEDF921D}"/>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3" name="Footer Placeholder 2">
            <a:extLst>
              <a:ext uri="{FF2B5EF4-FFF2-40B4-BE49-F238E27FC236}">
                <a16:creationId xmlns:a16="http://schemas.microsoft.com/office/drawing/2014/main" id="{3F37D081-1C8C-049E-B2B0-FB31C4C7A0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897AD-15B5-B90F-372E-8AEE698296E7}"/>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158536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D68D-26B4-3C94-6BB7-CFAAF78E2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65CEFD-8708-45CA-B943-364F019459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6C2BB2-F302-D808-BD4B-1C00E99CE2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80D748-BA65-60CC-BEBE-69738109C7EF}"/>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6" name="Footer Placeholder 5">
            <a:extLst>
              <a:ext uri="{FF2B5EF4-FFF2-40B4-BE49-F238E27FC236}">
                <a16:creationId xmlns:a16="http://schemas.microsoft.com/office/drawing/2014/main" id="{D14D1A3A-00BD-8F23-FD6A-ACE4FCEA98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B0F79B-3B32-2864-0979-22BF8AB931F6}"/>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1701456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2113-F480-A5D0-81C7-32C2D41C50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66B8A5-5689-4064-00E6-0E5D8CDF7C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46E337-B262-8529-B8CD-3B90C466C8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4C80C0-B561-6B2F-F4AE-95B76CBC8FA0}"/>
              </a:ext>
            </a:extLst>
          </p:cNvPr>
          <p:cNvSpPr>
            <a:spLocks noGrp="1"/>
          </p:cNvSpPr>
          <p:nvPr>
            <p:ph type="dt" sz="half" idx="10"/>
          </p:nvPr>
        </p:nvSpPr>
        <p:spPr/>
        <p:txBody>
          <a:bodyPr/>
          <a:lstStyle/>
          <a:p>
            <a:fld id="{7CAFDED5-4731-8D45-8A4C-3313893431EC}" type="datetimeFigureOut">
              <a:rPr lang="en-US" smtClean="0"/>
              <a:t>10/21/24</a:t>
            </a:fld>
            <a:endParaRPr lang="en-US"/>
          </a:p>
        </p:txBody>
      </p:sp>
      <p:sp>
        <p:nvSpPr>
          <p:cNvPr id="6" name="Footer Placeholder 5">
            <a:extLst>
              <a:ext uri="{FF2B5EF4-FFF2-40B4-BE49-F238E27FC236}">
                <a16:creationId xmlns:a16="http://schemas.microsoft.com/office/drawing/2014/main" id="{DDA16A1F-00D4-A62E-BE09-443002AA74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32F2C8-7869-73B8-9862-1EB303FF6D29}"/>
              </a:ext>
            </a:extLst>
          </p:cNvPr>
          <p:cNvSpPr>
            <a:spLocks noGrp="1"/>
          </p:cNvSpPr>
          <p:nvPr>
            <p:ph type="sldNum" sz="quarter" idx="12"/>
          </p:nvPr>
        </p:nvSpPr>
        <p:spPr/>
        <p:txBody>
          <a:bodyPr/>
          <a:lstStyle/>
          <a:p>
            <a:fld id="{400284B2-2440-C14B-B7E2-F3C23EDE8483}" type="slidenum">
              <a:rPr lang="en-US" smtClean="0"/>
              <a:t>‹#›</a:t>
            </a:fld>
            <a:endParaRPr lang="en-US"/>
          </a:p>
        </p:txBody>
      </p:sp>
    </p:spTree>
    <p:extLst>
      <p:ext uri="{BB962C8B-B14F-4D97-AF65-F5344CB8AC3E}">
        <p14:creationId xmlns:p14="http://schemas.microsoft.com/office/powerpoint/2010/main" val="3621282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2F19BE-873D-94F5-015B-DCF07A2D1B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CC591F-1BEC-9DD6-C6B5-FBCF8A4267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0B2EB0-D0E7-2682-7334-F82D3D9102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AFDED5-4731-8D45-8A4C-3313893431EC}" type="datetimeFigureOut">
              <a:rPr lang="en-US" smtClean="0"/>
              <a:t>10/21/24</a:t>
            </a:fld>
            <a:endParaRPr lang="en-US"/>
          </a:p>
        </p:txBody>
      </p:sp>
      <p:sp>
        <p:nvSpPr>
          <p:cNvPr id="5" name="Footer Placeholder 4">
            <a:extLst>
              <a:ext uri="{FF2B5EF4-FFF2-40B4-BE49-F238E27FC236}">
                <a16:creationId xmlns:a16="http://schemas.microsoft.com/office/drawing/2014/main" id="{F3315899-DCA3-95EE-2070-744ACF512E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6BB99A-0B13-506E-E95D-35D27BD81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0284B2-2440-C14B-B7E2-F3C23EDE8483}" type="slidenum">
              <a:rPr lang="en-US" smtClean="0"/>
              <a:t>‹#›</a:t>
            </a:fld>
            <a:endParaRPr lang="en-US"/>
          </a:p>
        </p:txBody>
      </p:sp>
    </p:spTree>
    <p:extLst>
      <p:ext uri="{BB962C8B-B14F-4D97-AF65-F5344CB8AC3E}">
        <p14:creationId xmlns:p14="http://schemas.microsoft.com/office/powerpoint/2010/main" val="346497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13B00-090A-6240-9168-75335F0A0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98592A-662E-9A4A-8017-D36239AB0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57C5E-704A-F347-A5BE-7C5C55920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0C501-31CB-1248-A4FB-13373DD8556C}" type="datetimeFigureOut">
              <a:rPr lang="en-US" smtClean="0"/>
              <a:t>10/21/24</a:t>
            </a:fld>
            <a:endParaRPr lang="en-US"/>
          </a:p>
        </p:txBody>
      </p:sp>
      <p:sp>
        <p:nvSpPr>
          <p:cNvPr id="5" name="Footer Placeholder 4">
            <a:extLst>
              <a:ext uri="{FF2B5EF4-FFF2-40B4-BE49-F238E27FC236}">
                <a16:creationId xmlns:a16="http://schemas.microsoft.com/office/drawing/2014/main" id="{A8A327D3-ED56-9E4E-8FB9-66F5D5985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312B01-31B5-1347-92A1-BA46404A57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3508B-2D0F-4A42-9F97-9AF630DAED22}" type="slidenum">
              <a:rPr lang="en-US" smtClean="0"/>
              <a:t>‹#›</a:t>
            </a:fld>
            <a:endParaRPr lang="en-US"/>
          </a:p>
        </p:txBody>
      </p:sp>
    </p:spTree>
    <p:extLst>
      <p:ext uri="{BB962C8B-B14F-4D97-AF65-F5344CB8AC3E}">
        <p14:creationId xmlns:p14="http://schemas.microsoft.com/office/powerpoint/2010/main" val="41465841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nmdarksky.org/"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966D-B620-460A-55AF-4E0CC0719122}"/>
              </a:ext>
            </a:extLst>
          </p:cNvPr>
          <p:cNvSpPr>
            <a:spLocks noGrp="1"/>
          </p:cNvSpPr>
          <p:nvPr>
            <p:ph type="ctrTitle"/>
          </p:nvPr>
        </p:nvSpPr>
        <p:spPr>
          <a:xfrm>
            <a:off x="1524000" y="1147076"/>
            <a:ext cx="9144000" cy="2387600"/>
          </a:xfrm>
        </p:spPr>
        <p:txBody>
          <a:bodyPr>
            <a:normAutofit fontScale="90000"/>
          </a:bodyPr>
          <a:lstStyle/>
          <a:p>
            <a:r>
              <a:rPr lang="en-US" dirty="0">
                <a:solidFill>
                  <a:schemeClr val="bg1"/>
                </a:solidFill>
              </a:rPr>
              <a:t>Responsible lighting and protecting the night sky:</a:t>
            </a:r>
            <a:br>
              <a:rPr lang="en-US" dirty="0">
                <a:solidFill>
                  <a:schemeClr val="bg1"/>
                </a:solidFill>
              </a:rPr>
            </a:br>
            <a:r>
              <a:rPr lang="en-US" dirty="0">
                <a:solidFill>
                  <a:schemeClr val="bg1"/>
                </a:solidFill>
              </a:rPr>
              <a:t>updating the NM Night Sky Protection Act</a:t>
            </a:r>
          </a:p>
        </p:txBody>
      </p:sp>
      <p:sp>
        <p:nvSpPr>
          <p:cNvPr id="3" name="Subtitle 2">
            <a:extLst>
              <a:ext uri="{FF2B5EF4-FFF2-40B4-BE49-F238E27FC236}">
                <a16:creationId xmlns:a16="http://schemas.microsoft.com/office/drawing/2014/main" id="{3D02EAF0-30E7-2492-6E66-294648CDC7E0}"/>
              </a:ext>
            </a:extLst>
          </p:cNvPr>
          <p:cNvSpPr>
            <a:spLocks noGrp="1"/>
          </p:cNvSpPr>
          <p:nvPr>
            <p:ph type="subTitle" idx="1"/>
          </p:nvPr>
        </p:nvSpPr>
        <p:spPr>
          <a:xfrm>
            <a:off x="1610498" y="3861530"/>
            <a:ext cx="9144000" cy="1655762"/>
          </a:xfrm>
        </p:spPr>
        <p:txBody>
          <a:bodyPr/>
          <a:lstStyle/>
          <a:p>
            <a:r>
              <a:rPr lang="en-US" dirty="0">
                <a:solidFill>
                  <a:schemeClr val="bg1"/>
                </a:solidFill>
              </a:rPr>
              <a:t>Jon Holtzman</a:t>
            </a:r>
          </a:p>
          <a:p>
            <a:r>
              <a:rPr lang="en-US" dirty="0">
                <a:solidFill>
                  <a:schemeClr val="bg1"/>
                </a:solidFill>
              </a:rPr>
              <a:t>Chair, State Council, NM </a:t>
            </a:r>
            <a:r>
              <a:rPr lang="en-US" dirty="0" err="1">
                <a:solidFill>
                  <a:schemeClr val="bg1"/>
                </a:solidFill>
              </a:rPr>
              <a:t>DarkSky</a:t>
            </a:r>
            <a:endParaRPr lang="en-US" dirty="0">
              <a:solidFill>
                <a:schemeClr val="bg1"/>
              </a:solidFill>
            </a:endParaRPr>
          </a:p>
        </p:txBody>
      </p:sp>
    </p:spTree>
    <p:extLst>
      <p:ext uri="{BB962C8B-B14F-4D97-AF65-F5344CB8AC3E}">
        <p14:creationId xmlns:p14="http://schemas.microsoft.com/office/powerpoint/2010/main" val="178132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7E44-5F39-9641-5F53-E1BC421F1F4B}"/>
              </a:ext>
            </a:extLst>
          </p:cNvPr>
          <p:cNvSpPr>
            <a:spLocks noGrp="1"/>
          </p:cNvSpPr>
          <p:nvPr>
            <p:ph type="title"/>
          </p:nvPr>
        </p:nvSpPr>
        <p:spPr/>
        <p:txBody>
          <a:bodyPr/>
          <a:lstStyle/>
          <a:p>
            <a:r>
              <a:rPr lang="en-US" dirty="0">
                <a:solidFill>
                  <a:schemeClr val="bg1"/>
                </a:solidFill>
              </a:rPr>
              <a:t>Q&amp;A and Discussion</a:t>
            </a:r>
          </a:p>
        </p:txBody>
      </p:sp>
      <p:sp>
        <p:nvSpPr>
          <p:cNvPr id="3" name="Content Placeholder 2">
            <a:extLst>
              <a:ext uri="{FF2B5EF4-FFF2-40B4-BE49-F238E27FC236}">
                <a16:creationId xmlns:a16="http://schemas.microsoft.com/office/drawing/2014/main" id="{6614CEC1-A6F4-4344-DA3D-34FDBA79D48B}"/>
              </a:ext>
            </a:extLst>
          </p:cNvPr>
          <p:cNvSpPr>
            <a:spLocks noGrp="1"/>
          </p:cNvSpPr>
          <p:nvPr>
            <p:ph idx="1"/>
          </p:nvPr>
        </p:nvSpPr>
        <p:spPr/>
        <p:txBody>
          <a:bodyPr/>
          <a:lstStyle/>
          <a:p>
            <a:r>
              <a:rPr lang="en-US" dirty="0">
                <a:solidFill>
                  <a:schemeClr val="bg1"/>
                </a:solidFill>
              </a:rPr>
              <a:t>Current status</a:t>
            </a:r>
          </a:p>
          <a:p>
            <a:r>
              <a:rPr lang="en-US" dirty="0">
                <a:solidFill>
                  <a:schemeClr val="bg1"/>
                </a:solidFill>
              </a:rPr>
              <a:t>We want to address concerns and enlist support!</a:t>
            </a:r>
          </a:p>
          <a:p>
            <a:r>
              <a:rPr lang="en-US" dirty="0">
                <a:solidFill>
                  <a:schemeClr val="bg1"/>
                </a:solidFill>
              </a:rPr>
              <a:t>State legislation is only one part of enacting meaningful change</a:t>
            </a:r>
          </a:p>
          <a:p>
            <a:pPr lvl="1"/>
            <a:r>
              <a:rPr lang="en-US" dirty="0">
                <a:solidFill>
                  <a:schemeClr val="bg1"/>
                </a:solidFill>
              </a:rPr>
              <a:t>Local legislation can be more specific and stringent (but not less)</a:t>
            </a:r>
          </a:p>
          <a:p>
            <a:pPr lvl="1"/>
            <a:r>
              <a:rPr lang="en-US" dirty="0">
                <a:solidFill>
                  <a:schemeClr val="bg1"/>
                </a:solidFill>
              </a:rPr>
              <a:t>Education about positive effects of responsible lighting is critical</a:t>
            </a:r>
          </a:p>
          <a:p>
            <a:pPr lvl="1"/>
            <a:r>
              <a:rPr lang="en-US" dirty="0">
                <a:solidFill>
                  <a:schemeClr val="bg1"/>
                </a:solidFill>
              </a:rPr>
              <a:t>Cultural shift is needed</a:t>
            </a:r>
          </a:p>
          <a:p>
            <a:r>
              <a:rPr lang="en-US" dirty="0">
                <a:solidFill>
                  <a:schemeClr val="bg1"/>
                </a:solidFill>
              </a:rPr>
              <a:t>Demonstration of broad-based support at the state level can be very impactful</a:t>
            </a:r>
          </a:p>
        </p:txBody>
      </p:sp>
    </p:spTree>
    <p:extLst>
      <p:ext uri="{BB962C8B-B14F-4D97-AF65-F5344CB8AC3E}">
        <p14:creationId xmlns:p14="http://schemas.microsoft.com/office/powerpoint/2010/main" val="3983674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A277-ED9C-68DA-44CE-BD17278D259F}"/>
              </a:ext>
            </a:extLst>
          </p:cNvPr>
          <p:cNvSpPr>
            <a:spLocks noGrp="1"/>
          </p:cNvSpPr>
          <p:nvPr>
            <p:ph type="title"/>
          </p:nvPr>
        </p:nvSpPr>
        <p:spPr>
          <a:xfrm>
            <a:off x="397088" y="237706"/>
            <a:ext cx="11957221" cy="1325563"/>
          </a:xfrm>
        </p:spPr>
        <p:txBody>
          <a:bodyPr/>
          <a:lstStyle/>
          <a:p>
            <a:r>
              <a:rPr lang="en-US" dirty="0">
                <a:solidFill>
                  <a:schemeClr val="bg1"/>
                </a:solidFill>
              </a:rPr>
              <a:t>What do we mean by responsible lighting?</a:t>
            </a:r>
          </a:p>
        </p:txBody>
      </p:sp>
      <p:sp>
        <p:nvSpPr>
          <p:cNvPr id="3" name="Content Placeholder 2">
            <a:extLst>
              <a:ext uri="{FF2B5EF4-FFF2-40B4-BE49-F238E27FC236}">
                <a16:creationId xmlns:a16="http://schemas.microsoft.com/office/drawing/2014/main" id="{E9C661AE-8A3C-7CC4-125C-FD1D64852825}"/>
              </a:ext>
            </a:extLst>
          </p:cNvPr>
          <p:cNvSpPr>
            <a:spLocks noGrp="1"/>
          </p:cNvSpPr>
          <p:nvPr>
            <p:ph idx="1"/>
          </p:nvPr>
        </p:nvSpPr>
        <p:spPr>
          <a:xfrm>
            <a:off x="904537" y="1735392"/>
            <a:ext cx="10619591" cy="4351338"/>
          </a:xfrm>
        </p:spPr>
        <p:txBody>
          <a:bodyPr>
            <a:noAutofit/>
          </a:bodyPr>
          <a:lstStyle/>
          <a:p>
            <a:r>
              <a:rPr lang="en-US" sz="2400" dirty="0">
                <a:solidFill>
                  <a:schemeClr val="bg1"/>
                </a:solidFill>
              </a:rPr>
              <a:t>Put light only where you need it,  when you need it, and only in the amount that is needed</a:t>
            </a:r>
          </a:p>
          <a:p>
            <a:pPr lvl="1"/>
            <a:r>
              <a:rPr lang="en-US" sz="2000" dirty="0">
                <a:solidFill>
                  <a:schemeClr val="bg1"/>
                </a:solidFill>
              </a:rPr>
              <a:t>Use redder light (lower color temperature) </a:t>
            </a:r>
          </a:p>
          <a:p>
            <a:r>
              <a:rPr lang="en-US" sz="2400" dirty="0">
                <a:solidFill>
                  <a:schemeClr val="bg1"/>
                </a:solidFill>
              </a:rPr>
              <a:t>Responsible lighting reduces:</a:t>
            </a:r>
          </a:p>
          <a:p>
            <a:pPr lvl="1"/>
            <a:r>
              <a:rPr lang="en-US" sz="2000" dirty="0">
                <a:solidFill>
                  <a:schemeClr val="bg1"/>
                </a:solidFill>
              </a:rPr>
              <a:t>Sky glow</a:t>
            </a:r>
          </a:p>
          <a:p>
            <a:pPr lvl="1"/>
            <a:r>
              <a:rPr lang="en-US" sz="2000" dirty="0">
                <a:solidFill>
                  <a:schemeClr val="bg1"/>
                </a:solidFill>
              </a:rPr>
              <a:t>Glare</a:t>
            </a:r>
          </a:p>
          <a:p>
            <a:pPr lvl="1"/>
            <a:r>
              <a:rPr lang="en-US" sz="2000" dirty="0">
                <a:solidFill>
                  <a:schemeClr val="bg1"/>
                </a:solidFill>
              </a:rPr>
              <a:t>Light trespass </a:t>
            </a:r>
          </a:p>
          <a:p>
            <a:endParaRPr lang="en-US" sz="2400" dirty="0">
              <a:solidFill>
                <a:schemeClr val="bg1"/>
              </a:solidFill>
            </a:endParaRPr>
          </a:p>
          <a:p>
            <a:endParaRPr lang="en-US" sz="2000" dirty="0">
              <a:solidFill>
                <a:schemeClr val="bg1"/>
              </a:solidFill>
            </a:endParaRPr>
          </a:p>
        </p:txBody>
      </p:sp>
      <p:pic>
        <p:nvPicPr>
          <p:cNvPr id="4" name="Picture 3" descr="A picture containing dark, night sky, outdoor object, night&#10;&#10;Description automatically generated">
            <a:extLst>
              <a:ext uri="{FF2B5EF4-FFF2-40B4-BE49-F238E27FC236}">
                <a16:creationId xmlns:a16="http://schemas.microsoft.com/office/drawing/2014/main" id="{270B2FA9-AFCB-6DF3-6AF5-976FFF00845E}"/>
              </a:ext>
            </a:extLst>
          </p:cNvPr>
          <p:cNvPicPr>
            <a:picLocks noChangeAspect="1"/>
          </p:cNvPicPr>
          <p:nvPr/>
        </p:nvPicPr>
        <p:blipFill>
          <a:blip r:embed="rId3"/>
          <a:stretch>
            <a:fillRect/>
          </a:stretch>
        </p:blipFill>
        <p:spPr>
          <a:xfrm>
            <a:off x="5813926" y="3325474"/>
            <a:ext cx="2797480" cy="2098110"/>
          </a:xfrm>
          <a:prstGeom prst="rect">
            <a:avLst/>
          </a:prstGeom>
        </p:spPr>
      </p:pic>
      <p:grpSp>
        <p:nvGrpSpPr>
          <p:cNvPr id="5" name="Google Shape;286;p21">
            <a:extLst>
              <a:ext uri="{FF2B5EF4-FFF2-40B4-BE49-F238E27FC236}">
                <a16:creationId xmlns:a16="http://schemas.microsoft.com/office/drawing/2014/main" id="{43F68C6B-5E00-F5BE-E74D-391AC0213115}"/>
              </a:ext>
            </a:extLst>
          </p:cNvPr>
          <p:cNvGrpSpPr/>
          <p:nvPr/>
        </p:nvGrpSpPr>
        <p:grpSpPr>
          <a:xfrm>
            <a:off x="9494584" y="2832503"/>
            <a:ext cx="2275513" cy="3158273"/>
            <a:chOff x="0" y="0"/>
            <a:chExt cx="11607801" cy="15087600"/>
          </a:xfrm>
        </p:grpSpPr>
        <p:pic>
          <p:nvPicPr>
            <p:cNvPr id="6" name="Google Shape;287;p21">
              <a:extLst>
                <a:ext uri="{FF2B5EF4-FFF2-40B4-BE49-F238E27FC236}">
                  <a16:creationId xmlns:a16="http://schemas.microsoft.com/office/drawing/2014/main" id="{0FD4CF8C-D754-1B3A-CEE9-C5E94AD0782A}"/>
                </a:ext>
              </a:extLst>
            </p:cNvPr>
            <p:cNvPicPr preferRelativeResize="0"/>
            <p:nvPr/>
          </p:nvPicPr>
          <p:blipFill rotWithShape="1">
            <a:blip r:embed="rId4">
              <a:alphaModFix/>
            </a:blip>
            <a:srcRect l="8464" r="8464"/>
            <a:stretch/>
          </p:blipFill>
          <p:spPr>
            <a:xfrm>
              <a:off x="0" y="0"/>
              <a:ext cx="11607801" cy="7543800"/>
            </a:xfrm>
            <a:prstGeom prst="rect">
              <a:avLst/>
            </a:prstGeom>
            <a:noFill/>
            <a:ln>
              <a:noFill/>
            </a:ln>
          </p:spPr>
        </p:pic>
        <p:pic>
          <p:nvPicPr>
            <p:cNvPr id="7" name="Google Shape;288;p21">
              <a:extLst>
                <a:ext uri="{FF2B5EF4-FFF2-40B4-BE49-F238E27FC236}">
                  <a16:creationId xmlns:a16="http://schemas.microsoft.com/office/drawing/2014/main" id="{625D5513-44CD-8AE2-B337-3BF3BD80B205}"/>
                </a:ext>
              </a:extLst>
            </p:cNvPr>
            <p:cNvPicPr preferRelativeResize="0"/>
            <p:nvPr/>
          </p:nvPicPr>
          <p:blipFill rotWithShape="1">
            <a:blip r:embed="rId5">
              <a:alphaModFix/>
            </a:blip>
            <a:srcRect l="8464" r="8464"/>
            <a:stretch/>
          </p:blipFill>
          <p:spPr>
            <a:xfrm>
              <a:off x="0" y="7543800"/>
              <a:ext cx="11607801" cy="7543800"/>
            </a:xfrm>
            <a:prstGeom prst="rect">
              <a:avLst/>
            </a:prstGeom>
            <a:noFill/>
            <a:ln>
              <a:noFill/>
            </a:ln>
          </p:spPr>
        </p:pic>
      </p:grpSp>
      <p:pic>
        <p:nvPicPr>
          <p:cNvPr id="9" name="Picture 8" descr="A row of houses with street lights&#10;&#10;Description automatically generated">
            <a:extLst>
              <a:ext uri="{FF2B5EF4-FFF2-40B4-BE49-F238E27FC236}">
                <a16:creationId xmlns:a16="http://schemas.microsoft.com/office/drawing/2014/main" id="{42FC560A-A980-4D06-D323-214B35493930}"/>
              </a:ext>
            </a:extLst>
          </p:cNvPr>
          <p:cNvPicPr>
            <a:picLocks noChangeAspect="1"/>
          </p:cNvPicPr>
          <p:nvPr/>
        </p:nvPicPr>
        <p:blipFill>
          <a:blip r:embed="rId6"/>
          <a:stretch>
            <a:fillRect/>
          </a:stretch>
        </p:blipFill>
        <p:spPr>
          <a:xfrm>
            <a:off x="2102716" y="4410245"/>
            <a:ext cx="2797481" cy="1580531"/>
          </a:xfrm>
          <a:prstGeom prst="rect">
            <a:avLst/>
          </a:prstGeom>
        </p:spPr>
      </p:pic>
      <p:sp>
        <p:nvSpPr>
          <p:cNvPr id="10" name="TextBox 9">
            <a:extLst>
              <a:ext uri="{FF2B5EF4-FFF2-40B4-BE49-F238E27FC236}">
                <a16:creationId xmlns:a16="http://schemas.microsoft.com/office/drawing/2014/main" id="{D5A34FB8-3009-288C-8137-5E0B9096064C}"/>
              </a:ext>
            </a:extLst>
          </p:cNvPr>
          <p:cNvSpPr txBox="1"/>
          <p:nvPr/>
        </p:nvSpPr>
        <p:spPr>
          <a:xfrm>
            <a:off x="5852926" y="3338000"/>
            <a:ext cx="1427967" cy="369332"/>
          </a:xfrm>
          <a:prstGeom prst="rect">
            <a:avLst/>
          </a:prstGeom>
          <a:noFill/>
        </p:spPr>
        <p:txBody>
          <a:bodyPr wrap="square" rtlCol="0">
            <a:spAutoFit/>
          </a:bodyPr>
          <a:lstStyle/>
          <a:p>
            <a:r>
              <a:rPr lang="en-US" dirty="0">
                <a:solidFill>
                  <a:schemeClr val="bg1"/>
                </a:solidFill>
              </a:rPr>
              <a:t>SKYGLOW</a:t>
            </a:r>
          </a:p>
        </p:txBody>
      </p:sp>
      <p:sp>
        <p:nvSpPr>
          <p:cNvPr id="11" name="TextBox 10">
            <a:extLst>
              <a:ext uri="{FF2B5EF4-FFF2-40B4-BE49-F238E27FC236}">
                <a16:creationId xmlns:a16="http://schemas.microsoft.com/office/drawing/2014/main" id="{9C947B44-6ED7-A69C-A198-FD32C00E4559}"/>
              </a:ext>
            </a:extLst>
          </p:cNvPr>
          <p:cNvSpPr txBox="1"/>
          <p:nvPr/>
        </p:nvSpPr>
        <p:spPr>
          <a:xfrm>
            <a:off x="10611821" y="2832503"/>
            <a:ext cx="1035292" cy="369332"/>
          </a:xfrm>
          <a:prstGeom prst="rect">
            <a:avLst/>
          </a:prstGeom>
          <a:noFill/>
        </p:spPr>
        <p:txBody>
          <a:bodyPr wrap="square" rtlCol="0">
            <a:spAutoFit/>
          </a:bodyPr>
          <a:lstStyle/>
          <a:p>
            <a:r>
              <a:rPr lang="en-US" dirty="0">
                <a:solidFill>
                  <a:schemeClr val="bg1"/>
                </a:solidFill>
              </a:rPr>
              <a:t>GLARE</a:t>
            </a:r>
          </a:p>
        </p:txBody>
      </p:sp>
    </p:spTree>
    <p:extLst>
      <p:ext uri="{BB962C8B-B14F-4D97-AF65-F5344CB8AC3E}">
        <p14:creationId xmlns:p14="http://schemas.microsoft.com/office/powerpoint/2010/main" val="66491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67686C9-ABF7-BB4A-2AFE-E31DADFA2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45F8F-ED7A-9AE8-ADD5-2710D0D8D8CE}"/>
              </a:ext>
            </a:extLst>
          </p:cNvPr>
          <p:cNvSpPr>
            <a:spLocks noGrp="1"/>
          </p:cNvSpPr>
          <p:nvPr>
            <p:ph type="title"/>
          </p:nvPr>
        </p:nvSpPr>
        <p:spPr>
          <a:xfrm>
            <a:off x="117389" y="127222"/>
            <a:ext cx="11957221" cy="1325563"/>
          </a:xfrm>
        </p:spPr>
        <p:txBody>
          <a:bodyPr/>
          <a:lstStyle/>
          <a:p>
            <a:r>
              <a:rPr lang="en-US" dirty="0">
                <a:solidFill>
                  <a:schemeClr val="bg1"/>
                </a:solidFill>
              </a:rPr>
              <a:t>Values of responsible lighting and a natural night sky</a:t>
            </a:r>
          </a:p>
        </p:txBody>
      </p:sp>
      <p:sp>
        <p:nvSpPr>
          <p:cNvPr id="3" name="Content Placeholder 2">
            <a:extLst>
              <a:ext uri="{FF2B5EF4-FFF2-40B4-BE49-F238E27FC236}">
                <a16:creationId xmlns:a16="http://schemas.microsoft.com/office/drawing/2014/main" id="{6F1CE2EC-7939-0C91-FA39-5FDDF2EF801A}"/>
              </a:ext>
            </a:extLst>
          </p:cNvPr>
          <p:cNvSpPr>
            <a:spLocks noGrp="1"/>
          </p:cNvSpPr>
          <p:nvPr>
            <p:ph idx="1"/>
          </p:nvPr>
        </p:nvSpPr>
        <p:spPr>
          <a:xfrm>
            <a:off x="762000" y="1154478"/>
            <a:ext cx="11644184" cy="4351338"/>
          </a:xfrm>
        </p:spPr>
        <p:txBody>
          <a:bodyPr>
            <a:noAutofit/>
          </a:bodyPr>
          <a:lstStyle/>
          <a:p>
            <a:r>
              <a:rPr lang="en-US" sz="2000" dirty="0">
                <a:solidFill>
                  <a:schemeClr val="bg1"/>
                </a:solidFill>
              </a:rPr>
              <a:t>A valuable natural resource : NM has something special!</a:t>
            </a:r>
          </a:p>
          <a:p>
            <a:r>
              <a:rPr lang="en-US" sz="2000" dirty="0">
                <a:solidFill>
                  <a:schemeClr val="bg1"/>
                </a:solidFill>
              </a:rPr>
              <a:t>Economic impact : tourism, residential communities, small businesses</a:t>
            </a:r>
          </a:p>
          <a:p>
            <a:r>
              <a:rPr lang="en-US" sz="2000" dirty="0">
                <a:solidFill>
                  <a:schemeClr val="bg1"/>
                </a:solidFill>
              </a:rPr>
              <a:t>Worker safety : responsible lighting can be safer than excess lighting</a:t>
            </a:r>
          </a:p>
          <a:p>
            <a:r>
              <a:rPr lang="en-US" sz="2000" dirty="0">
                <a:solidFill>
                  <a:schemeClr val="bg1"/>
                </a:solidFill>
              </a:rPr>
              <a:t>Security : responsible lighting can provide greater security</a:t>
            </a:r>
          </a:p>
          <a:p>
            <a:r>
              <a:rPr lang="en-US" sz="2000" dirty="0">
                <a:solidFill>
                  <a:schemeClr val="bg1"/>
                </a:solidFill>
              </a:rPr>
              <a:t>National security : satellite tracking and monitoring, monitoring of near-Earth asteroids</a:t>
            </a:r>
          </a:p>
          <a:p>
            <a:r>
              <a:rPr lang="en-US" sz="2000" dirty="0">
                <a:solidFill>
                  <a:schemeClr val="bg1"/>
                </a:solidFill>
              </a:rPr>
              <a:t>Human health : sleep better!</a:t>
            </a:r>
          </a:p>
          <a:p>
            <a:r>
              <a:rPr lang="en-US" sz="2000" dirty="0">
                <a:solidFill>
                  <a:schemeClr val="bg1"/>
                </a:solidFill>
              </a:rPr>
              <a:t>Ecological benefits: pollinators and migratory birds are adversely affected by poor lighting</a:t>
            </a:r>
          </a:p>
          <a:p>
            <a:r>
              <a:rPr lang="en-US" sz="2000" dirty="0">
                <a:solidFill>
                  <a:schemeClr val="bg1"/>
                </a:solidFill>
              </a:rPr>
              <a:t>Energy and money savings : less wasted light, less wasted energy, more savings!</a:t>
            </a:r>
          </a:p>
          <a:p>
            <a:r>
              <a:rPr lang="en-US" sz="2000" dirty="0">
                <a:solidFill>
                  <a:schemeClr val="bg1"/>
                </a:solidFill>
              </a:rPr>
              <a:t>Respecting property rights : property owners have right to protect against light trespass</a:t>
            </a:r>
          </a:p>
          <a:p>
            <a:r>
              <a:rPr lang="en-US" sz="2000" dirty="0">
                <a:solidFill>
                  <a:schemeClr val="bg1"/>
                </a:solidFill>
              </a:rPr>
              <a:t>Human appreciation of our place in the Universe</a:t>
            </a:r>
          </a:p>
          <a:p>
            <a:r>
              <a:rPr lang="en-US" sz="2000" dirty="0">
                <a:solidFill>
                  <a:schemeClr val="bg1"/>
                </a:solidFill>
              </a:rPr>
              <a:t>Cultural resource : multiple cultures have connections with the night sky</a:t>
            </a:r>
          </a:p>
          <a:p>
            <a:r>
              <a:rPr lang="en-US" sz="2000" dirty="0">
                <a:solidFill>
                  <a:schemeClr val="bg1"/>
                </a:solidFill>
              </a:rPr>
              <a:t>Scientific study : all three research universities have programs, with several major observatories</a:t>
            </a:r>
          </a:p>
          <a:p>
            <a:r>
              <a:rPr lang="en-US" sz="2000" dirty="0">
                <a:solidFill>
                  <a:schemeClr val="bg1"/>
                </a:solidFill>
              </a:rPr>
              <a:t>Amateur astronomy : widespread interest, multiple amateur societies across the state</a:t>
            </a:r>
            <a:endParaRPr lang="en-US" sz="2000" dirty="0"/>
          </a:p>
          <a:p>
            <a:endParaRPr lang="en-US" sz="24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92845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B749-73BB-5A23-8B3F-BC8D80E4C67C}"/>
              </a:ext>
            </a:extLst>
          </p:cNvPr>
          <p:cNvSpPr>
            <a:spLocks noGrp="1"/>
          </p:cNvSpPr>
          <p:nvPr>
            <p:ph type="title"/>
          </p:nvPr>
        </p:nvSpPr>
        <p:spPr>
          <a:xfrm>
            <a:off x="405713" y="117990"/>
            <a:ext cx="10515600" cy="1325563"/>
          </a:xfrm>
        </p:spPr>
        <p:txBody>
          <a:bodyPr/>
          <a:lstStyle/>
          <a:p>
            <a:r>
              <a:rPr lang="en-US" dirty="0">
                <a:solidFill>
                  <a:schemeClr val="bg1"/>
                </a:solidFill>
              </a:rPr>
              <a:t>New Mexico </a:t>
            </a:r>
            <a:r>
              <a:rPr lang="en-US" dirty="0" err="1">
                <a:solidFill>
                  <a:schemeClr val="bg1"/>
                </a:solidFill>
              </a:rPr>
              <a:t>DarkSky</a:t>
            </a:r>
            <a:endParaRPr lang="en-US" dirty="0">
              <a:solidFill>
                <a:schemeClr val="bg1"/>
              </a:solidFill>
            </a:endParaRPr>
          </a:p>
        </p:txBody>
      </p:sp>
      <p:sp>
        <p:nvSpPr>
          <p:cNvPr id="3" name="Content Placeholder 2">
            <a:extLst>
              <a:ext uri="{FF2B5EF4-FFF2-40B4-BE49-F238E27FC236}">
                <a16:creationId xmlns:a16="http://schemas.microsoft.com/office/drawing/2014/main" id="{58ADDE6C-0382-3B4F-8C0B-5C786B05254B}"/>
              </a:ext>
            </a:extLst>
          </p:cNvPr>
          <p:cNvSpPr>
            <a:spLocks noGrp="1"/>
          </p:cNvSpPr>
          <p:nvPr>
            <p:ph idx="1"/>
          </p:nvPr>
        </p:nvSpPr>
        <p:spPr>
          <a:xfrm>
            <a:off x="838200" y="1652630"/>
            <a:ext cx="10515600" cy="4351338"/>
          </a:xfrm>
        </p:spPr>
        <p:txBody>
          <a:bodyPr>
            <a:normAutofit/>
          </a:bodyPr>
          <a:lstStyle/>
          <a:p>
            <a:r>
              <a:rPr lang="en-US" dirty="0">
                <a:solidFill>
                  <a:schemeClr val="bg1"/>
                </a:solidFill>
              </a:rPr>
              <a:t>Chapter formed in 2023 in response to effort from </a:t>
            </a:r>
            <a:r>
              <a:rPr lang="en-US" dirty="0" err="1">
                <a:solidFill>
                  <a:schemeClr val="bg1"/>
                </a:solidFill>
              </a:rPr>
              <a:t>DarkSky</a:t>
            </a:r>
            <a:r>
              <a:rPr lang="en-US" dirty="0">
                <a:solidFill>
                  <a:schemeClr val="bg1"/>
                </a:solidFill>
              </a:rPr>
              <a:t> International</a:t>
            </a:r>
          </a:p>
          <a:p>
            <a:pPr lvl="1"/>
            <a:r>
              <a:rPr lang="en-US" dirty="0">
                <a:solidFill>
                  <a:schemeClr val="bg1"/>
                </a:solidFill>
              </a:rPr>
              <a:t>&gt; 100 members in the state</a:t>
            </a:r>
          </a:p>
          <a:p>
            <a:pPr lvl="1"/>
            <a:r>
              <a:rPr lang="en-US" dirty="0">
                <a:solidFill>
                  <a:schemeClr val="bg1"/>
                </a:solidFill>
              </a:rPr>
              <a:t>Activities led by State Council</a:t>
            </a:r>
          </a:p>
          <a:p>
            <a:r>
              <a:rPr lang="en-US" dirty="0">
                <a:solidFill>
                  <a:schemeClr val="bg1"/>
                </a:solidFill>
              </a:rPr>
              <a:t>Chapter initiatives / committees</a:t>
            </a:r>
          </a:p>
          <a:p>
            <a:pPr lvl="1"/>
            <a:r>
              <a:rPr lang="en-US" dirty="0">
                <a:solidFill>
                  <a:schemeClr val="bg1"/>
                </a:solidFill>
              </a:rPr>
              <a:t>Legislation/ordinances</a:t>
            </a:r>
          </a:p>
          <a:p>
            <a:pPr lvl="1"/>
            <a:r>
              <a:rPr lang="en-US" dirty="0">
                <a:solidFill>
                  <a:schemeClr val="bg1"/>
                </a:solidFill>
              </a:rPr>
              <a:t>Education/outreach/engagement</a:t>
            </a:r>
          </a:p>
          <a:p>
            <a:pPr lvl="1"/>
            <a:r>
              <a:rPr lang="en-US" dirty="0" err="1">
                <a:solidFill>
                  <a:schemeClr val="bg1"/>
                </a:solidFill>
              </a:rPr>
              <a:t>DarkSky</a:t>
            </a:r>
            <a:r>
              <a:rPr lang="en-US" dirty="0">
                <a:solidFill>
                  <a:schemeClr val="bg1"/>
                </a:solidFill>
              </a:rPr>
              <a:t> places</a:t>
            </a:r>
          </a:p>
          <a:p>
            <a:pPr lvl="1"/>
            <a:r>
              <a:rPr lang="en-US" dirty="0">
                <a:solidFill>
                  <a:schemeClr val="bg1"/>
                </a:solidFill>
              </a:rPr>
              <a:t>Economic impact</a:t>
            </a:r>
          </a:p>
          <a:p>
            <a:r>
              <a:rPr lang="en-US" dirty="0">
                <a:solidFill>
                  <a:schemeClr val="bg1"/>
                </a:solidFill>
              </a:rPr>
              <a:t>Resources </a:t>
            </a:r>
            <a:r>
              <a:rPr lang="en-US" dirty="0">
                <a:solidFill>
                  <a:schemeClr val="bg1"/>
                </a:solidFill>
                <a:hlinkClick r:id="rId3">
                  <a:extLst>
                    <a:ext uri="{A12FA001-AC4F-418D-AE19-62706E023703}">
                      <ahyp:hlinkClr xmlns:ahyp="http://schemas.microsoft.com/office/drawing/2018/hyperlinkcolor" val="tx"/>
                    </a:ext>
                  </a:extLst>
                </a:hlinkClick>
              </a:rPr>
              <a:t>: </a:t>
            </a:r>
            <a:r>
              <a:rPr lang="en-US" dirty="0">
                <a:solidFill>
                  <a:schemeClr val="bg1"/>
                </a:solidFill>
                <a:hlinkClick r:id="rId3">
                  <a:extLst>
                    <a:ext uri="{A12FA001-AC4F-418D-AE19-62706E023703}">
                      <ahyp:hlinkClr xmlns:ahyp="http://schemas.microsoft.com/office/drawing/2018/hyperlinkcolor" val="tx"/>
                    </a:ext>
                  </a:extLst>
                </a:hlinkClick>
              </a:rPr>
              <a:t>nmdarksky.org  </a:t>
            </a:r>
            <a:r>
              <a:rPr lang="en-US" dirty="0">
                <a:solidFill>
                  <a:schemeClr val="bg1"/>
                </a:solidFill>
              </a:rPr>
              <a:t>web site</a:t>
            </a:r>
          </a:p>
          <a:p>
            <a:endParaRPr lang="en-US" dirty="0"/>
          </a:p>
        </p:txBody>
      </p:sp>
    </p:spTree>
    <p:extLst>
      <p:ext uri="{BB962C8B-B14F-4D97-AF65-F5344CB8AC3E}">
        <p14:creationId xmlns:p14="http://schemas.microsoft.com/office/powerpoint/2010/main" val="370767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4DF4-288C-EDCA-C66E-D051D13F3290}"/>
              </a:ext>
            </a:extLst>
          </p:cNvPr>
          <p:cNvSpPr>
            <a:spLocks noGrp="1"/>
          </p:cNvSpPr>
          <p:nvPr>
            <p:ph type="title"/>
          </p:nvPr>
        </p:nvSpPr>
        <p:spPr>
          <a:xfrm>
            <a:off x="294502" y="25590"/>
            <a:ext cx="10515600" cy="1325563"/>
          </a:xfrm>
        </p:spPr>
        <p:txBody>
          <a:bodyPr/>
          <a:lstStyle/>
          <a:p>
            <a:r>
              <a:rPr lang="en-US" dirty="0">
                <a:solidFill>
                  <a:schemeClr val="bg1"/>
                </a:solidFill>
              </a:rPr>
              <a:t>Widespread interest in dark skies</a:t>
            </a:r>
          </a:p>
        </p:txBody>
      </p:sp>
      <p:sp>
        <p:nvSpPr>
          <p:cNvPr id="3" name="Content Placeholder 2">
            <a:extLst>
              <a:ext uri="{FF2B5EF4-FFF2-40B4-BE49-F238E27FC236}">
                <a16:creationId xmlns:a16="http://schemas.microsoft.com/office/drawing/2014/main" id="{8FB38B97-BC3E-291B-A2BD-BFD00506A12B}"/>
              </a:ext>
            </a:extLst>
          </p:cNvPr>
          <p:cNvSpPr>
            <a:spLocks noGrp="1"/>
          </p:cNvSpPr>
          <p:nvPr>
            <p:ph idx="1"/>
          </p:nvPr>
        </p:nvSpPr>
        <p:spPr>
          <a:xfrm>
            <a:off x="470338" y="1818290"/>
            <a:ext cx="5625662" cy="4351338"/>
          </a:xfrm>
        </p:spPr>
        <p:txBody>
          <a:bodyPr>
            <a:normAutofit fontScale="77500" lnSpcReduction="20000"/>
          </a:bodyPr>
          <a:lstStyle/>
          <a:p>
            <a:r>
              <a:rPr lang="en-US" dirty="0" err="1">
                <a:solidFill>
                  <a:schemeClr val="bg1"/>
                </a:solidFill>
              </a:rPr>
              <a:t>DarkSky</a:t>
            </a:r>
            <a:r>
              <a:rPr lang="en-US" dirty="0">
                <a:solidFill>
                  <a:schemeClr val="bg1"/>
                </a:solidFill>
              </a:rPr>
              <a:t> International and NM Chapter</a:t>
            </a:r>
          </a:p>
          <a:p>
            <a:r>
              <a:rPr lang="en-US" dirty="0">
                <a:solidFill>
                  <a:schemeClr val="bg1"/>
                </a:solidFill>
              </a:rPr>
              <a:t>Illuminating Engineering Society</a:t>
            </a:r>
          </a:p>
          <a:p>
            <a:r>
              <a:rPr lang="en-US" dirty="0">
                <a:solidFill>
                  <a:schemeClr val="bg1"/>
                </a:solidFill>
              </a:rPr>
              <a:t>Xerces Foundation</a:t>
            </a:r>
          </a:p>
          <a:p>
            <a:r>
              <a:rPr lang="en-US" dirty="0">
                <a:solidFill>
                  <a:schemeClr val="bg1"/>
                </a:solidFill>
              </a:rPr>
              <a:t>NM </a:t>
            </a:r>
            <a:r>
              <a:rPr lang="en-US" dirty="0" err="1">
                <a:solidFill>
                  <a:schemeClr val="bg1"/>
                </a:solidFill>
              </a:rPr>
              <a:t>Biopark</a:t>
            </a:r>
            <a:endParaRPr lang="en-US" dirty="0">
              <a:solidFill>
                <a:schemeClr val="bg1"/>
              </a:solidFill>
            </a:endParaRPr>
          </a:p>
          <a:p>
            <a:r>
              <a:rPr lang="en-US" dirty="0">
                <a:solidFill>
                  <a:schemeClr val="bg1"/>
                </a:solidFill>
              </a:rPr>
              <a:t>Mesilla Valley Audubon</a:t>
            </a:r>
          </a:p>
          <a:p>
            <a:r>
              <a:rPr lang="en-US" dirty="0">
                <a:solidFill>
                  <a:schemeClr val="bg1"/>
                </a:solidFill>
              </a:rPr>
              <a:t>Carroll Petrie Foundation</a:t>
            </a:r>
          </a:p>
          <a:p>
            <a:r>
              <a:rPr lang="en-US" dirty="0">
                <a:solidFill>
                  <a:schemeClr val="bg1"/>
                </a:solidFill>
              </a:rPr>
              <a:t>New Mexico Wilderness Alliance</a:t>
            </a:r>
          </a:p>
          <a:p>
            <a:r>
              <a:rPr lang="en-US" dirty="0">
                <a:solidFill>
                  <a:schemeClr val="bg1"/>
                </a:solidFill>
              </a:rPr>
              <a:t>Wilderness Society</a:t>
            </a:r>
          </a:p>
          <a:p>
            <a:r>
              <a:rPr lang="en-US" sz="2800" dirty="0">
                <a:solidFill>
                  <a:schemeClr val="bg1"/>
                </a:solidFill>
              </a:rPr>
              <a:t>Santa Fe Conservation Trust</a:t>
            </a:r>
          </a:p>
          <a:p>
            <a:r>
              <a:rPr lang="en-US" sz="2800" dirty="0">
                <a:solidFill>
                  <a:schemeClr val="bg1"/>
                </a:solidFill>
              </a:rPr>
              <a:t>Apache Point Observatory / NMSU</a:t>
            </a:r>
          </a:p>
          <a:p>
            <a:pPr marL="285750" indent="-285750">
              <a:buFont typeface="Arial" panose="020B0604020202020204" pitchFamily="34" charset="0"/>
              <a:buChar char="•"/>
            </a:pPr>
            <a:r>
              <a:rPr lang="en-US" sz="2800" dirty="0">
                <a:solidFill>
                  <a:schemeClr val="bg1"/>
                </a:solidFill>
              </a:rPr>
              <a:t>New Mexico Tech</a:t>
            </a:r>
          </a:p>
          <a:p>
            <a:pPr marL="285750" indent="-285750">
              <a:buFont typeface="Arial" panose="020B0604020202020204" pitchFamily="34" charset="0"/>
              <a:buChar char="•"/>
            </a:pPr>
            <a:r>
              <a:rPr lang="en-US" sz="2800" dirty="0">
                <a:solidFill>
                  <a:schemeClr val="bg1"/>
                </a:solidFill>
              </a:rPr>
              <a:t>Very Large Array</a:t>
            </a:r>
          </a:p>
          <a:p>
            <a:pPr marL="0" indent="0">
              <a:buNone/>
            </a:pPr>
            <a:endParaRPr lang="en-US" dirty="0">
              <a:solidFill>
                <a:schemeClr val="bg1"/>
              </a:solidFill>
            </a:endParaRPr>
          </a:p>
          <a:p>
            <a:endParaRPr lang="en-US" dirty="0"/>
          </a:p>
        </p:txBody>
      </p:sp>
      <p:sp>
        <p:nvSpPr>
          <p:cNvPr id="4" name="TextBox 3">
            <a:extLst>
              <a:ext uri="{FF2B5EF4-FFF2-40B4-BE49-F238E27FC236}">
                <a16:creationId xmlns:a16="http://schemas.microsoft.com/office/drawing/2014/main" id="{72F1DF59-D781-DC1A-D0B5-00E5C0B6125F}"/>
              </a:ext>
            </a:extLst>
          </p:cNvPr>
          <p:cNvSpPr txBox="1"/>
          <p:nvPr/>
        </p:nvSpPr>
        <p:spPr>
          <a:xfrm>
            <a:off x="6536015" y="1777967"/>
            <a:ext cx="5758958" cy="4431983"/>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NM True</a:t>
            </a:r>
          </a:p>
          <a:p>
            <a:pPr marL="342900" indent="-342900">
              <a:buFont typeface="Arial" panose="020B0604020202020204" pitchFamily="34" charset="0"/>
              <a:buChar char="•"/>
            </a:pPr>
            <a:r>
              <a:rPr lang="en-US" sz="2400" dirty="0">
                <a:solidFill>
                  <a:schemeClr val="bg1"/>
                </a:solidFill>
              </a:rPr>
              <a:t>NM State Land Office</a:t>
            </a:r>
          </a:p>
          <a:p>
            <a:pPr marL="342900" indent="-342900">
              <a:buFont typeface="Arial" panose="020B0604020202020204" pitchFamily="34" charset="0"/>
              <a:buChar char="•"/>
            </a:pPr>
            <a:r>
              <a:rPr lang="en-US" sz="2400" dirty="0">
                <a:solidFill>
                  <a:schemeClr val="bg1"/>
                </a:solidFill>
              </a:rPr>
              <a:t>BLM</a:t>
            </a:r>
          </a:p>
          <a:p>
            <a:pPr marL="342900" indent="-342900">
              <a:buFont typeface="Arial" panose="020B0604020202020204" pitchFamily="34" charset="0"/>
              <a:buChar char="•"/>
            </a:pPr>
            <a:r>
              <a:rPr lang="en-US" sz="2400" dirty="0">
                <a:solidFill>
                  <a:schemeClr val="bg1"/>
                </a:solidFill>
              </a:rPr>
              <a:t>National Park Service</a:t>
            </a:r>
          </a:p>
          <a:p>
            <a:pPr marL="342900" indent="-342900">
              <a:buFont typeface="Arial" panose="020B0604020202020204" pitchFamily="34" charset="0"/>
              <a:buChar char="•"/>
            </a:pPr>
            <a:r>
              <a:rPr lang="en-US" sz="2400" dirty="0" err="1">
                <a:solidFill>
                  <a:schemeClr val="bg1"/>
                </a:solidFill>
              </a:rPr>
              <a:t>Bandalier</a:t>
            </a:r>
            <a:r>
              <a:rPr lang="en-US" sz="2400" dirty="0">
                <a:solidFill>
                  <a:schemeClr val="bg1"/>
                </a:solidFill>
              </a:rPr>
              <a:t> National Monument</a:t>
            </a:r>
          </a:p>
          <a:p>
            <a:pPr marL="342900" indent="-342900">
              <a:buFont typeface="Arial" panose="020B0604020202020204" pitchFamily="34" charset="0"/>
              <a:buChar char="•"/>
            </a:pPr>
            <a:r>
              <a:rPr lang="en-US" sz="2400" dirty="0">
                <a:solidFill>
                  <a:schemeClr val="bg1"/>
                </a:solidFill>
              </a:rPr>
              <a:t>New Mexico Oil and Gas Association</a:t>
            </a:r>
          </a:p>
          <a:p>
            <a:pPr marL="342900" indent="-342900">
              <a:buFont typeface="Arial" panose="020B0604020202020204" pitchFamily="34" charset="0"/>
              <a:buChar char="•"/>
            </a:pPr>
            <a:r>
              <a:rPr lang="en-US" sz="2400" dirty="0">
                <a:solidFill>
                  <a:schemeClr val="bg1"/>
                </a:solidFill>
              </a:rPr>
              <a:t>Starfire Optical Range</a:t>
            </a:r>
          </a:p>
          <a:p>
            <a:pPr marL="342900" indent="-342900">
              <a:buFont typeface="Arial" panose="020B0604020202020204" pitchFamily="34" charset="0"/>
              <a:buChar char="•"/>
            </a:pPr>
            <a:r>
              <a:rPr lang="en-US" sz="2400" dirty="0">
                <a:solidFill>
                  <a:schemeClr val="bg1"/>
                </a:solidFill>
              </a:rPr>
              <a:t>Albuquerque Astronomical Society</a:t>
            </a:r>
          </a:p>
          <a:p>
            <a:pPr marL="342900" indent="-342900">
              <a:buFont typeface="Arial" panose="020B0604020202020204" pitchFamily="34" charset="0"/>
              <a:buChar char="•"/>
            </a:pPr>
            <a:r>
              <a:rPr lang="en-US" sz="2400" dirty="0">
                <a:solidFill>
                  <a:schemeClr val="bg1"/>
                </a:solidFill>
              </a:rPr>
              <a:t>Magdalena Astronomical Society</a:t>
            </a:r>
          </a:p>
          <a:p>
            <a:pPr marL="342900" indent="-342900">
              <a:buFont typeface="Arial" panose="020B0604020202020204" pitchFamily="34" charset="0"/>
              <a:buChar char="•"/>
            </a:pPr>
            <a:r>
              <a:rPr lang="en-US" sz="2400" dirty="0">
                <a:solidFill>
                  <a:schemeClr val="bg1"/>
                </a:solidFill>
              </a:rPr>
              <a:t>Warehouse I-10 At Gallery</a:t>
            </a:r>
          </a:p>
          <a:p>
            <a:pPr marL="342900" indent="-342900">
              <a:buFont typeface="Arial" panose="020B0604020202020204" pitchFamily="34" charset="0"/>
              <a:buChar char="•"/>
            </a:pPr>
            <a:r>
              <a:rPr lang="en-US" sz="2400" dirty="0">
                <a:solidFill>
                  <a:schemeClr val="bg1"/>
                </a:solidFill>
              </a:rPr>
              <a:t>Santa Fe New Mexican</a:t>
            </a:r>
          </a:p>
          <a:p>
            <a:endParaRPr lang="en-US" dirty="0"/>
          </a:p>
        </p:txBody>
      </p:sp>
      <p:sp>
        <p:nvSpPr>
          <p:cNvPr id="5" name="TextBox 4">
            <a:extLst>
              <a:ext uri="{FF2B5EF4-FFF2-40B4-BE49-F238E27FC236}">
                <a16:creationId xmlns:a16="http://schemas.microsoft.com/office/drawing/2014/main" id="{DDAEFEE8-791E-9453-811F-EBA354D727DE}"/>
              </a:ext>
            </a:extLst>
          </p:cNvPr>
          <p:cNvSpPr txBox="1"/>
          <p:nvPr/>
        </p:nvSpPr>
        <p:spPr>
          <a:xfrm>
            <a:off x="294502" y="1059255"/>
            <a:ext cx="12000471" cy="461665"/>
          </a:xfrm>
          <a:prstGeom prst="rect">
            <a:avLst/>
          </a:prstGeom>
          <a:noFill/>
        </p:spPr>
        <p:txBody>
          <a:bodyPr wrap="square" rtlCol="0">
            <a:spAutoFit/>
          </a:bodyPr>
          <a:lstStyle/>
          <a:p>
            <a:r>
              <a:rPr lang="en-US" sz="2400" dirty="0">
                <a:solidFill>
                  <a:schemeClr val="bg1"/>
                </a:solidFill>
              </a:rPr>
              <a:t>Stakeholder meeting in December 2023 attracted interest from many perspectives:</a:t>
            </a:r>
          </a:p>
        </p:txBody>
      </p:sp>
    </p:spTree>
    <p:extLst>
      <p:ext uri="{BB962C8B-B14F-4D97-AF65-F5344CB8AC3E}">
        <p14:creationId xmlns:p14="http://schemas.microsoft.com/office/powerpoint/2010/main" val="332019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C6B02-83AD-D58B-B835-EAA698056EBD}"/>
              </a:ext>
            </a:extLst>
          </p:cNvPr>
          <p:cNvSpPr>
            <a:spLocks noGrp="1"/>
          </p:cNvSpPr>
          <p:nvPr>
            <p:ph type="title"/>
          </p:nvPr>
        </p:nvSpPr>
        <p:spPr>
          <a:xfrm>
            <a:off x="593124" y="365125"/>
            <a:ext cx="11059298" cy="1325563"/>
          </a:xfrm>
        </p:spPr>
        <p:txBody>
          <a:bodyPr/>
          <a:lstStyle/>
          <a:p>
            <a:r>
              <a:rPr lang="en-US" dirty="0">
                <a:solidFill>
                  <a:schemeClr val="bg1"/>
                </a:solidFill>
              </a:rPr>
              <a:t>Why revise the Night Sky Protection Act (NSPA)?</a:t>
            </a:r>
          </a:p>
        </p:txBody>
      </p:sp>
      <p:sp>
        <p:nvSpPr>
          <p:cNvPr id="3" name="Content Placeholder 2">
            <a:extLst>
              <a:ext uri="{FF2B5EF4-FFF2-40B4-BE49-F238E27FC236}">
                <a16:creationId xmlns:a16="http://schemas.microsoft.com/office/drawing/2014/main" id="{AA295950-D915-8871-009F-8CB4EE475158}"/>
              </a:ext>
            </a:extLst>
          </p:cNvPr>
          <p:cNvSpPr>
            <a:spLocks noGrp="1"/>
          </p:cNvSpPr>
          <p:nvPr>
            <p:ph idx="1"/>
          </p:nvPr>
        </p:nvSpPr>
        <p:spPr/>
        <p:txBody>
          <a:bodyPr>
            <a:normAutofit lnSpcReduction="10000"/>
          </a:bodyPr>
          <a:lstStyle/>
          <a:p>
            <a:r>
              <a:rPr lang="en-US" dirty="0">
                <a:solidFill>
                  <a:schemeClr val="bg1"/>
                </a:solidFill>
              </a:rPr>
              <a:t>NM was a pioneer, passing the NSPA in 1999</a:t>
            </a:r>
          </a:p>
          <a:p>
            <a:pPr lvl="1"/>
            <a:r>
              <a:rPr lang="en-US" dirty="0">
                <a:solidFill>
                  <a:schemeClr val="bg1"/>
                </a:solidFill>
              </a:rPr>
              <a:t>Required new lighting to be shielded</a:t>
            </a:r>
          </a:p>
          <a:p>
            <a:pPr lvl="1"/>
            <a:r>
              <a:rPr lang="en-US" dirty="0">
                <a:solidFill>
                  <a:schemeClr val="bg1"/>
                </a:solidFill>
              </a:rPr>
              <a:t>Included several notable exceptions/exemptions</a:t>
            </a:r>
          </a:p>
          <a:p>
            <a:r>
              <a:rPr lang="en-US" dirty="0">
                <a:solidFill>
                  <a:schemeClr val="bg1"/>
                </a:solidFill>
              </a:rPr>
              <a:t>Much has changed since 1999</a:t>
            </a:r>
          </a:p>
          <a:p>
            <a:pPr lvl="1"/>
            <a:r>
              <a:rPr lang="en-US" dirty="0">
                <a:solidFill>
                  <a:schemeClr val="bg1"/>
                </a:solidFill>
              </a:rPr>
              <a:t>New technology : LEDs!</a:t>
            </a:r>
          </a:p>
          <a:p>
            <a:pPr lvl="1"/>
            <a:r>
              <a:rPr lang="en-US" dirty="0">
                <a:solidFill>
                  <a:schemeClr val="bg1"/>
                </a:solidFill>
              </a:rPr>
              <a:t>More appreciation of the importance of natural night skies</a:t>
            </a:r>
          </a:p>
          <a:p>
            <a:pPr lvl="1"/>
            <a:r>
              <a:rPr lang="en-US" dirty="0">
                <a:solidFill>
                  <a:schemeClr val="bg1"/>
                </a:solidFill>
              </a:rPr>
              <a:t>More appreciation of the value of responsible lighting</a:t>
            </a:r>
          </a:p>
          <a:p>
            <a:pPr lvl="1"/>
            <a:r>
              <a:rPr lang="en-US" dirty="0">
                <a:solidFill>
                  <a:schemeClr val="bg1"/>
                </a:solidFill>
              </a:rPr>
              <a:t>More appreciation of the value of </a:t>
            </a:r>
            <a:r>
              <a:rPr lang="en-US" dirty="0" err="1">
                <a:solidFill>
                  <a:schemeClr val="bg1"/>
                </a:solidFill>
              </a:rPr>
              <a:t>astrotourism</a:t>
            </a:r>
            <a:endParaRPr lang="en-US" dirty="0">
              <a:solidFill>
                <a:schemeClr val="bg1"/>
              </a:solidFill>
            </a:endParaRPr>
          </a:p>
          <a:p>
            <a:pPr lvl="1"/>
            <a:r>
              <a:rPr lang="en-US" dirty="0">
                <a:solidFill>
                  <a:schemeClr val="bg1"/>
                </a:solidFill>
              </a:rPr>
              <a:t>Recognition that enforcement is a challenge</a:t>
            </a:r>
          </a:p>
          <a:p>
            <a:r>
              <a:rPr lang="en-US" dirty="0">
                <a:solidFill>
                  <a:schemeClr val="bg1"/>
                </a:solidFill>
              </a:rPr>
              <a:t>Our dark skies are disappearing as artificial light at night has continued to bleed across the state</a:t>
            </a:r>
          </a:p>
          <a:p>
            <a:pPr marL="0" indent="0">
              <a:buNone/>
            </a:pPr>
            <a:endParaRPr lang="en-US" dirty="0"/>
          </a:p>
        </p:txBody>
      </p:sp>
    </p:spTree>
    <p:extLst>
      <p:ext uri="{BB962C8B-B14F-4D97-AF65-F5344CB8AC3E}">
        <p14:creationId xmlns:p14="http://schemas.microsoft.com/office/powerpoint/2010/main" val="395630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5" name="Content Placeholder 4" descr="A map of different colors&#10;&#10;Description automatically generated">
            <a:extLst>
              <a:ext uri="{FF2B5EF4-FFF2-40B4-BE49-F238E27FC236}">
                <a16:creationId xmlns:a16="http://schemas.microsoft.com/office/drawing/2014/main" id="{571A1265-A542-3BF9-D038-B9220A886B20}"/>
              </a:ext>
            </a:extLst>
          </p:cNvPr>
          <p:cNvPicPr>
            <a:picLocks noGrp="1" noChangeAspect="1"/>
          </p:cNvPicPr>
          <p:nvPr>
            <p:ph idx="1"/>
          </p:nvPr>
        </p:nvPicPr>
        <p:blipFill>
          <a:blip r:embed="rId2"/>
          <a:stretch>
            <a:fillRect/>
          </a:stretch>
        </p:blipFill>
        <p:spPr>
          <a:xfrm>
            <a:off x="253315" y="829358"/>
            <a:ext cx="4914014" cy="4871550"/>
          </a:xfrm>
        </p:spPr>
      </p:pic>
      <p:pic>
        <p:nvPicPr>
          <p:cNvPr id="7" name="Picture 6" descr="A map of different colors&#10;&#10;Description automatically generated">
            <a:extLst>
              <a:ext uri="{FF2B5EF4-FFF2-40B4-BE49-F238E27FC236}">
                <a16:creationId xmlns:a16="http://schemas.microsoft.com/office/drawing/2014/main" id="{DC7B1903-4DD3-2434-D707-839A7F40319E}"/>
              </a:ext>
            </a:extLst>
          </p:cNvPr>
          <p:cNvPicPr>
            <a:picLocks noChangeAspect="1"/>
          </p:cNvPicPr>
          <p:nvPr/>
        </p:nvPicPr>
        <p:blipFill>
          <a:blip r:embed="rId3"/>
          <a:stretch>
            <a:fillRect/>
          </a:stretch>
        </p:blipFill>
        <p:spPr>
          <a:xfrm>
            <a:off x="5279932" y="829358"/>
            <a:ext cx="5163986" cy="4871550"/>
          </a:xfrm>
          <a:prstGeom prst="rect">
            <a:avLst/>
          </a:prstGeom>
        </p:spPr>
      </p:pic>
      <p:sp>
        <p:nvSpPr>
          <p:cNvPr id="8" name="TextBox 7">
            <a:extLst>
              <a:ext uri="{FF2B5EF4-FFF2-40B4-BE49-F238E27FC236}">
                <a16:creationId xmlns:a16="http://schemas.microsoft.com/office/drawing/2014/main" id="{FE75AFE8-99F8-8DA9-A5C8-E9279079E93A}"/>
              </a:ext>
            </a:extLst>
          </p:cNvPr>
          <p:cNvSpPr txBox="1"/>
          <p:nvPr/>
        </p:nvSpPr>
        <p:spPr>
          <a:xfrm>
            <a:off x="469896" y="395752"/>
            <a:ext cx="3618009" cy="369332"/>
          </a:xfrm>
          <a:prstGeom prst="rect">
            <a:avLst/>
          </a:prstGeom>
          <a:noFill/>
        </p:spPr>
        <p:txBody>
          <a:bodyPr wrap="square" rtlCol="0">
            <a:spAutoFit/>
          </a:bodyPr>
          <a:lstStyle/>
          <a:p>
            <a:r>
              <a:rPr lang="en-US" dirty="0">
                <a:solidFill>
                  <a:schemeClr val="bg1"/>
                </a:solidFill>
              </a:rPr>
              <a:t>2006 artificial light at night (ALAN)</a:t>
            </a:r>
          </a:p>
        </p:txBody>
      </p:sp>
      <p:sp>
        <p:nvSpPr>
          <p:cNvPr id="9" name="TextBox 8">
            <a:extLst>
              <a:ext uri="{FF2B5EF4-FFF2-40B4-BE49-F238E27FC236}">
                <a16:creationId xmlns:a16="http://schemas.microsoft.com/office/drawing/2014/main" id="{F3D2E0D9-05B6-4662-9486-BA377712E77A}"/>
              </a:ext>
            </a:extLst>
          </p:cNvPr>
          <p:cNvSpPr txBox="1"/>
          <p:nvPr/>
        </p:nvSpPr>
        <p:spPr>
          <a:xfrm>
            <a:off x="5461828" y="441918"/>
            <a:ext cx="2953264" cy="646331"/>
          </a:xfrm>
          <a:prstGeom prst="rect">
            <a:avLst/>
          </a:prstGeom>
          <a:noFill/>
        </p:spPr>
        <p:txBody>
          <a:bodyPr wrap="square" rtlCol="0">
            <a:spAutoFit/>
          </a:bodyPr>
          <a:lstStyle/>
          <a:p>
            <a:r>
              <a:rPr lang="en-US" dirty="0">
                <a:solidFill>
                  <a:schemeClr val="bg1"/>
                </a:solidFill>
              </a:rPr>
              <a:t>2022  Artificial light at night</a:t>
            </a:r>
          </a:p>
          <a:p>
            <a:endParaRPr lang="en-US" dirty="0"/>
          </a:p>
        </p:txBody>
      </p:sp>
      <p:sp>
        <p:nvSpPr>
          <p:cNvPr id="10" name="TextBox 9">
            <a:extLst>
              <a:ext uri="{FF2B5EF4-FFF2-40B4-BE49-F238E27FC236}">
                <a16:creationId xmlns:a16="http://schemas.microsoft.com/office/drawing/2014/main" id="{6A6DCE72-9B35-03B9-F576-AF064E1173D9}"/>
              </a:ext>
            </a:extLst>
          </p:cNvPr>
          <p:cNvSpPr txBox="1"/>
          <p:nvPr/>
        </p:nvSpPr>
        <p:spPr>
          <a:xfrm>
            <a:off x="350923" y="6028642"/>
            <a:ext cx="4322379" cy="369332"/>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djlorenz.github.io</a:t>
            </a:r>
            <a:r>
              <a:rPr lang="en-US" dirty="0">
                <a:solidFill>
                  <a:schemeClr val="bg1"/>
                </a:solidFill>
              </a:rPr>
              <a:t>/astronomy</a:t>
            </a:r>
          </a:p>
        </p:txBody>
      </p:sp>
      <p:pic>
        <p:nvPicPr>
          <p:cNvPr id="2" name="Content Placeholder 4" descr="A map with different colored spots&#10;&#10;Description automatically generated">
            <a:extLst>
              <a:ext uri="{FF2B5EF4-FFF2-40B4-BE49-F238E27FC236}">
                <a16:creationId xmlns:a16="http://schemas.microsoft.com/office/drawing/2014/main" id="{54E64AA0-8B8B-0F61-907E-2CD7337F4A2A}"/>
              </a:ext>
            </a:extLst>
          </p:cNvPr>
          <p:cNvPicPr>
            <a:picLocks noChangeAspect="1"/>
          </p:cNvPicPr>
          <p:nvPr/>
        </p:nvPicPr>
        <p:blipFill>
          <a:blip r:embed="rId4"/>
          <a:stretch>
            <a:fillRect/>
          </a:stretch>
        </p:blipFill>
        <p:spPr>
          <a:xfrm>
            <a:off x="10163174" y="271911"/>
            <a:ext cx="2028826" cy="2328041"/>
          </a:xfrm>
          <a:prstGeom prst="rect">
            <a:avLst/>
          </a:prstGeom>
        </p:spPr>
      </p:pic>
      <p:sp>
        <p:nvSpPr>
          <p:cNvPr id="3" name="TextBox 2">
            <a:extLst>
              <a:ext uri="{FF2B5EF4-FFF2-40B4-BE49-F238E27FC236}">
                <a16:creationId xmlns:a16="http://schemas.microsoft.com/office/drawing/2014/main" id="{711EAAF3-44D8-48C0-FF5A-3C6DA3D8ED65}"/>
              </a:ext>
            </a:extLst>
          </p:cNvPr>
          <p:cNvSpPr txBox="1"/>
          <p:nvPr/>
        </p:nvSpPr>
        <p:spPr>
          <a:xfrm>
            <a:off x="10282553" y="-53122"/>
            <a:ext cx="1636920" cy="369332"/>
          </a:xfrm>
          <a:prstGeom prst="rect">
            <a:avLst/>
          </a:prstGeom>
          <a:noFill/>
        </p:spPr>
        <p:txBody>
          <a:bodyPr wrap="square" rtlCol="0">
            <a:spAutoFit/>
          </a:bodyPr>
          <a:lstStyle/>
          <a:p>
            <a:r>
              <a:rPr lang="en-US" dirty="0">
                <a:solidFill>
                  <a:schemeClr val="bg1"/>
                </a:solidFill>
              </a:rPr>
              <a:t>ALAN change</a:t>
            </a:r>
          </a:p>
        </p:txBody>
      </p:sp>
    </p:spTree>
    <p:extLst>
      <p:ext uri="{BB962C8B-B14F-4D97-AF65-F5344CB8AC3E}">
        <p14:creationId xmlns:p14="http://schemas.microsoft.com/office/powerpoint/2010/main" val="2631026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D34ED-2BA4-D478-3033-A791F0F341BB}"/>
              </a:ext>
            </a:extLst>
          </p:cNvPr>
          <p:cNvSpPr>
            <a:spLocks noGrp="1"/>
          </p:cNvSpPr>
          <p:nvPr>
            <p:ph type="title"/>
          </p:nvPr>
        </p:nvSpPr>
        <p:spPr/>
        <p:txBody>
          <a:bodyPr/>
          <a:lstStyle/>
          <a:p>
            <a:r>
              <a:rPr lang="en-US" dirty="0">
                <a:solidFill>
                  <a:schemeClr val="bg1"/>
                </a:solidFill>
              </a:rPr>
              <a:t>Proposed revisions : stop the bleeding!</a:t>
            </a:r>
          </a:p>
        </p:txBody>
      </p:sp>
      <p:sp>
        <p:nvSpPr>
          <p:cNvPr id="3" name="Content Placeholder 2">
            <a:extLst>
              <a:ext uri="{FF2B5EF4-FFF2-40B4-BE49-F238E27FC236}">
                <a16:creationId xmlns:a16="http://schemas.microsoft.com/office/drawing/2014/main" id="{808B94E4-CE9D-F5A7-0962-64F9841018C5}"/>
              </a:ext>
            </a:extLst>
          </p:cNvPr>
          <p:cNvSpPr>
            <a:spLocks noGrp="1"/>
          </p:cNvSpPr>
          <p:nvPr>
            <p:ph idx="1"/>
          </p:nvPr>
        </p:nvSpPr>
        <p:spPr>
          <a:xfrm>
            <a:off x="838199" y="1690688"/>
            <a:ext cx="10989623" cy="4698237"/>
          </a:xfrm>
        </p:spPr>
        <p:txBody>
          <a:bodyPr>
            <a:normAutofit/>
          </a:bodyPr>
          <a:lstStyle/>
          <a:p>
            <a:r>
              <a:rPr lang="en-US" sz="1800" dirty="0">
                <a:solidFill>
                  <a:schemeClr val="bg1"/>
                </a:solidFill>
              </a:rPr>
              <a:t>Revise the definition of shielding :</a:t>
            </a:r>
          </a:p>
          <a:p>
            <a:pPr lvl="1"/>
            <a:r>
              <a:rPr lang="en-US" sz="1800" dirty="0">
                <a:solidFill>
                  <a:schemeClr val="bg1"/>
                </a:solidFill>
              </a:rPr>
              <a:t>Restrict light to 80 degrees from straight down (nadir), instead of 90 degrees</a:t>
            </a:r>
          </a:p>
          <a:p>
            <a:r>
              <a:rPr lang="en-US" sz="1800" dirty="0">
                <a:solidFill>
                  <a:schemeClr val="bg1"/>
                </a:solidFill>
              </a:rPr>
              <a:t>Revise technical description of what lighting is exempt: don’t specify using (inappropriate) watts</a:t>
            </a:r>
          </a:p>
          <a:p>
            <a:r>
              <a:rPr lang="en-US" sz="1800" dirty="0">
                <a:solidFill>
                  <a:schemeClr val="bg1"/>
                </a:solidFill>
              </a:rPr>
              <a:t>Require all new lighting to be shielded per new definition, except for low light fixtures &lt; 1000 lumens</a:t>
            </a:r>
          </a:p>
          <a:p>
            <a:r>
              <a:rPr lang="en-US" sz="1800" dirty="0">
                <a:solidFill>
                  <a:schemeClr val="bg1"/>
                </a:solidFill>
              </a:rPr>
              <a:t>Existing lighting does not need to be changed, but existing non-conforming lighting is required to be extinguished by 11:00pm if not on an auto-shutoff (unless exempt, see below)</a:t>
            </a:r>
          </a:p>
          <a:p>
            <a:r>
              <a:rPr lang="en-US" sz="1800" dirty="0">
                <a:solidFill>
                  <a:schemeClr val="bg1"/>
                </a:solidFill>
              </a:rPr>
              <a:t>Modify exemptions as follows</a:t>
            </a:r>
          </a:p>
          <a:p>
            <a:pPr lvl="1"/>
            <a:r>
              <a:rPr lang="en-US" sz="1800" dirty="0">
                <a:solidFill>
                  <a:schemeClr val="bg1"/>
                </a:solidFill>
              </a:rPr>
              <a:t>Remove exemption for highway advertising (but not navigation)</a:t>
            </a:r>
            <a:r>
              <a:rPr lang="en-US" sz="1800" b="0" i="0" u="none" strike="noStrike" dirty="0">
                <a:solidFill>
                  <a:schemeClr val="bg1"/>
                </a:solidFill>
                <a:effectLst/>
                <a:latin typeface="Arial" panose="020B0604020202020204" pitchFamily="34" charset="0"/>
              </a:rPr>
              <a:t> </a:t>
            </a:r>
          </a:p>
          <a:p>
            <a:pPr lvl="1"/>
            <a:r>
              <a:rPr lang="en-US" sz="1800" dirty="0">
                <a:solidFill>
                  <a:schemeClr val="bg1"/>
                </a:solidFill>
                <a:latin typeface="Arial" panose="020B0604020202020204" pitchFamily="34" charset="0"/>
              </a:rPr>
              <a:t>For fa</a:t>
            </a:r>
            <a:r>
              <a:rPr lang="en-US" sz="1800" b="0" i="0" u="none" strike="noStrike" dirty="0">
                <a:solidFill>
                  <a:schemeClr val="bg1"/>
                </a:solidFill>
                <a:effectLst/>
                <a:latin typeface="Arial" panose="020B0604020202020204" pitchFamily="34" charset="0"/>
              </a:rPr>
              <a:t>rms, ranches, dairies, feedlots or industrial, mining or oil and gas facilities</a:t>
            </a:r>
          </a:p>
          <a:p>
            <a:pPr lvl="2"/>
            <a:r>
              <a:rPr lang="en-US" sz="1800" dirty="0">
                <a:solidFill>
                  <a:schemeClr val="bg1"/>
                </a:solidFill>
              </a:rPr>
              <a:t>Require new construction to comply but extend start date for this requirement to 2027 : no disruption for work in progress</a:t>
            </a:r>
          </a:p>
          <a:p>
            <a:pPr lvl="2"/>
            <a:r>
              <a:rPr lang="en-US" sz="1800" dirty="0">
                <a:solidFill>
                  <a:schemeClr val="bg1"/>
                </a:solidFill>
              </a:rPr>
              <a:t>Maintain FULL exemption for existing lighting : don’t require existing lighting to be extinguished after 11:00pm</a:t>
            </a:r>
          </a:p>
          <a:p>
            <a:pPr lvl="1"/>
            <a:r>
              <a:rPr lang="en-US" sz="1800" dirty="0">
                <a:solidFill>
                  <a:schemeClr val="bg1"/>
                </a:solidFill>
              </a:rPr>
              <a:t>Add exemption for temporary lighting related to film and television production</a:t>
            </a:r>
          </a:p>
          <a:p>
            <a:pPr lvl="1"/>
            <a:endParaRPr lang="en-US" dirty="0"/>
          </a:p>
        </p:txBody>
      </p:sp>
    </p:spTree>
    <p:extLst>
      <p:ext uri="{BB962C8B-B14F-4D97-AF65-F5344CB8AC3E}">
        <p14:creationId xmlns:p14="http://schemas.microsoft.com/office/powerpoint/2010/main" val="1108908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33373-0F26-6C15-AA76-5559A289F4C5}"/>
              </a:ext>
            </a:extLst>
          </p:cNvPr>
          <p:cNvSpPr>
            <a:spLocks noGrp="1"/>
          </p:cNvSpPr>
          <p:nvPr>
            <p:ph type="title"/>
          </p:nvPr>
        </p:nvSpPr>
        <p:spPr/>
        <p:txBody>
          <a:bodyPr/>
          <a:lstStyle/>
          <a:p>
            <a:r>
              <a:rPr lang="en-US" dirty="0">
                <a:solidFill>
                  <a:schemeClr val="bg1"/>
                </a:solidFill>
              </a:rPr>
              <a:t>Responsible lighting is achievable and has positive impact</a:t>
            </a:r>
          </a:p>
        </p:txBody>
      </p:sp>
      <p:pic>
        <p:nvPicPr>
          <p:cNvPr id="5" name="Content Placeholder 4" descr="A factory with lights at night&#10;&#10;Description automatically generated with medium confidence">
            <a:extLst>
              <a:ext uri="{FF2B5EF4-FFF2-40B4-BE49-F238E27FC236}">
                <a16:creationId xmlns:a16="http://schemas.microsoft.com/office/drawing/2014/main" id="{32962B0E-023A-9227-ABD4-EE804EC43FA1}"/>
              </a:ext>
            </a:extLst>
          </p:cNvPr>
          <p:cNvPicPr>
            <a:picLocks noGrp="1" noChangeAspect="1"/>
          </p:cNvPicPr>
          <p:nvPr>
            <p:ph idx="1"/>
          </p:nvPr>
        </p:nvPicPr>
        <p:blipFill>
          <a:blip r:embed="rId3"/>
          <a:stretch>
            <a:fillRect/>
          </a:stretch>
        </p:blipFill>
        <p:spPr>
          <a:xfrm>
            <a:off x="502428" y="2463454"/>
            <a:ext cx="6329296" cy="3036443"/>
          </a:xfrm>
        </p:spPr>
      </p:pic>
      <p:sp>
        <p:nvSpPr>
          <p:cNvPr id="6" name="TextBox 5">
            <a:extLst>
              <a:ext uri="{FF2B5EF4-FFF2-40B4-BE49-F238E27FC236}">
                <a16:creationId xmlns:a16="http://schemas.microsoft.com/office/drawing/2014/main" id="{6D24D236-74EF-67B3-BFF9-2C06E5CEB2BB}"/>
              </a:ext>
            </a:extLst>
          </p:cNvPr>
          <p:cNvSpPr txBox="1"/>
          <p:nvPr/>
        </p:nvSpPr>
        <p:spPr>
          <a:xfrm>
            <a:off x="7409793" y="1445741"/>
            <a:ext cx="4572000" cy="4524315"/>
          </a:xfrm>
          <a:prstGeom prst="rect">
            <a:avLst/>
          </a:prstGeom>
          <a:noFill/>
        </p:spPr>
        <p:txBody>
          <a:bodyPr wrap="square" rtlCol="0">
            <a:spAutoFit/>
          </a:bodyPr>
          <a:lstStyle/>
          <a:p>
            <a:pPr marL="171450" indent="-171450">
              <a:buFont typeface="Arial" panose="020B0604020202020204" pitchFamily="34" charset="0"/>
              <a:buChar char="•"/>
            </a:pPr>
            <a:r>
              <a:rPr lang="en-US" sz="1600" b="0" i="0" dirty="0">
                <a:solidFill>
                  <a:schemeClr val="bg1"/>
                </a:solidFill>
                <a:effectLst/>
                <a:latin typeface="ZurichBT"/>
              </a:rPr>
              <a:t>“Consistent with our core values, HEP is always looking for ways to be a good steward of our environment and to give back to the communities where we live and work. The Dark Skies program not only helps us achieve this goal, but also makes the facility safer” </a:t>
            </a:r>
            <a:r>
              <a:rPr lang="en-US" sz="1600" dirty="0">
                <a:solidFill>
                  <a:schemeClr val="bg1"/>
                </a:solidFill>
                <a:latin typeface="ZurichBT"/>
              </a:rPr>
              <a:t> --</a:t>
            </a:r>
            <a:r>
              <a:rPr lang="en-US" sz="1600" b="0" i="1" dirty="0">
                <a:solidFill>
                  <a:schemeClr val="bg1"/>
                </a:solidFill>
                <a:effectLst/>
                <a:latin typeface="ZurichBT"/>
              </a:rPr>
              <a:t>Jarrell </a:t>
            </a:r>
            <a:r>
              <a:rPr lang="en-US" sz="1600" b="0" i="1" dirty="0" err="1">
                <a:solidFill>
                  <a:schemeClr val="bg1"/>
                </a:solidFill>
                <a:effectLst/>
                <a:latin typeface="ZurichBT"/>
              </a:rPr>
              <a:t>Shircliff</a:t>
            </a:r>
            <a:r>
              <a:rPr lang="en-US" sz="1600" b="0" i="1" dirty="0">
                <a:solidFill>
                  <a:schemeClr val="bg1"/>
                </a:solidFill>
                <a:effectLst/>
                <a:latin typeface="ZurichBT"/>
              </a:rPr>
              <a:t>, Director of Operations for Howard Energy Partners</a:t>
            </a:r>
          </a:p>
          <a:p>
            <a:pPr marL="171450" indent="-171450">
              <a:buFont typeface="Arial" panose="020B0604020202020204" pitchFamily="34" charset="0"/>
              <a:buChar char="•"/>
            </a:pPr>
            <a:r>
              <a:rPr lang="en-US" sz="1600" b="0" i="0" dirty="0">
                <a:solidFill>
                  <a:srgbClr val="000000"/>
                </a:solidFill>
                <a:effectLst/>
                <a:latin typeface="linotype-sabon"/>
              </a:rPr>
              <a:t>“</a:t>
            </a:r>
          </a:p>
          <a:p>
            <a:pPr marL="171450" indent="-171450">
              <a:buFont typeface="Arial" panose="020B0604020202020204" pitchFamily="34" charset="0"/>
              <a:buChar char="•"/>
            </a:pPr>
            <a:r>
              <a:rPr lang="en-US" sz="1600" b="0" i="0" dirty="0">
                <a:solidFill>
                  <a:schemeClr val="bg1"/>
                </a:solidFill>
                <a:effectLst/>
                <a:latin typeface="linotype-sabon"/>
              </a:rPr>
              <a:t>“You get the right kind of lights and space them out in the right way and it’s actually better lit up. There’s fewer dark spots, you don’t have guys tripping over stuff”  -- </a:t>
            </a:r>
            <a:r>
              <a:rPr lang="en-US" sz="1600" b="0" i="1" dirty="0">
                <a:solidFill>
                  <a:schemeClr val="bg1"/>
                </a:solidFill>
                <a:effectLst/>
                <a:latin typeface="linotype-sabon"/>
              </a:rPr>
              <a:t>Chris Gafford, safety manager at Callon Petroleum</a:t>
            </a:r>
            <a:br>
              <a:rPr lang="en-US" sz="1600" dirty="0">
                <a:solidFill>
                  <a:schemeClr val="bg1"/>
                </a:solidFill>
                <a:latin typeface="linotype-sabon"/>
              </a:rPr>
            </a:br>
            <a:endParaRPr lang="en-US" sz="1600" b="0" i="0" dirty="0">
              <a:solidFill>
                <a:schemeClr val="bg1"/>
              </a:solidFill>
              <a:effectLst/>
              <a:latin typeface="linotype-sabon"/>
            </a:endParaRPr>
          </a:p>
          <a:p>
            <a:pPr marL="171450" indent="-171450">
              <a:buFont typeface="Arial" panose="020B0604020202020204" pitchFamily="34" charset="0"/>
              <a:buChar char="•"/>
            </a:pPr>
            <a:r>
              <a:rPr lang="en-US" sz="1600" b="0" dirty="0">
                <a:solidFill>
                  <a:schemeClr val="bg1"/>
                </a:solidFill>
                <a:effectLst/>
                <a:latin typeface="brandon-grotesque"/>
              </a:rPr>
              <a:t>“The employees love it! One commented that he could actually see the equipment and where he was walking now” </a:t>
            </a:r>
            <a:r>
              <a:rPr lang="en-US" sz="1600" b="0" i="1" dirty="0">
                <a:solidFill>
                  <a:schemeClr val="bg1"/>
                </a:solidFill>
                <a:effectLst/>
                <a:latin typeface="brandon-grotesque"/>
              </a:rPr>
              <a:t>– Olivia McNamara, Manager HSE, WPX Energy</a:t>
            </a:r>
            <a:r>
              <a:rPr lang="en-US" sz="1600" b="0" i="0" dirty="0">
                <a:solidFill>
                  <a:schemeClr val="bg1"/>
                </a:solidFill>
                <a:effectLst/>
                <a:latin typeface="brandon-grotesque"/>
              </a:rPr>
              <a:t> </a:t>
            </a:r>
            <a:endParaRPr lang="en-US" sz="1600" dirty="0">
              <a:solidFill>
                <a:schemeClr val="bg1"/>
              </a:solidFill>
            </a:endParaRPr>
          </a:p>
        </p:txBody>
      </p:sp>
    </p:spTree>
    <p:extLst>
      <p:ext uri="{BB962C8B-B14F-4D97-AF65-F5344CB8AC3E}">
        <p14:creationId xmlns:p14="http://schemas.microsoft.com/office/powerpoint/2010/main" val="1346252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1837</TotalTime>
  <Words>867</Words>
  <Application>Microsoft Macintosh PowerPoint</Application>
  <PresentationFormat>Widescreen</PresentationFormat>
  <Paragraphs>102</Paragraphs>
  <Slides>10</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Aptos</vt:lpstr>
      <vt:lpstr>Aptos Display</vt:lpstr>
      <vt:lpstr>Arial</vt:lpstr>
      <vt:lpstr>brandon-grotesque</vt:lpstr>
      <vt:lpstr>Calibri</vt:lpstr>
      <vt:lpstr>Calibri Light</vt:lpstr>
      <vt:lpstr>linotype-sabon</vt:lpstr>
      <vt:lpstr>ZurichBT</vt:lpstr>
      <vt:lpstr>Office Theme</vt:lpstr>
      <vt:lpstr>1_Office Theme</vt:lpstr>
      <vt:lpstr>Responsible lighting and protecting the night sky: updating the NM Night Sky Protection Act</vt:lpstr>
      <vt:lpstr>What do we mean by responsible lighting?</vt:lpstr>
      <vt:lpstr>Values of responsible lighting and a natural night sky</vt:lpstr>
      <vt:lpstr>New Mexico DarkSky</vt:lpstr>
      <vt:lpstr>Widespread interest in dark skies</vt:lpstr>
      <vt:lpstr>Why revise the Night Sky Protection Act (NSPA)?</vt:lpstr>
      <vt:lpstr>PowerPoint Presentation</vt:lpstr>
      <vt:lpstr>Proposed revisions : stop the bleeding!</vt:lpstr>
      <vt:lpstr>Responsible lighting is achievable and has positive impact</vt:lpstr>
      <vt:lpstr>Q&amp;A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 Holtzman</dc:creator>
  <cp:lastModifiedBy>Jon Holtzman</cp:lastModifiedBy>
  <cp:revision>28</cp:revision>
  <dcterms:created xsi:type="dcterms:W3CDTF">2024-10-21T14:37:22Z</dcterms:created>
  <dcterms:modified xsi:type="dcterms:W3CDTF">2024-10-22T22:57:58Z</dcterms:modified>
</cp:coreProperties>
</file>